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0" r:id="rId1"/>
    <p:sldMasterId id="2147484905" r:id="rId2"/>
  </p:sldMasterIdLst>
  <p:notesMasterIdLst>
    <p:notesMasterId r:id="rId70"/>
  </p:notesMasterIdLst>
  <p:handoutMasterIdLst>
    <p:handoutMasterId r:id="rId71"/>
  </p:handoutMasterIdLst>
  <p:sldIdLst>
    <p:sldId id="256" r:id="rId3"/>
    <p:sldId id="375" r:id="rId4"/>
    <p:sldId id="529" r:id="rId5"/>
    <p:sldId id="748" r:id="rId6"/>
    <p:sldId id="749" r:id="rId7"/>
    <p:sldId id="797" r:id="rId8"/>
    <p:sldId id="708" r:id="rId9"/>
    <p:sldId id="788" r:id="rId10"/>
    <p:sldId id="798" r:id="rId11"/>
    <p:sldId id="753" r:id="rId12"/>
    <p:sldId id="754" r:id="rId13"/>
    <p:sldId id="755" r:id="rId14"/>
    <p:sldId id="684" r:id="rId15"/>
    <p:sldId id="826" r:id="rId16"/>
    <p:sldId id="792" r:id="rId17"/>
    <p:sldId id="842" r:id="rId18"/>
    <p:sldId id="786" r:id="rId19"/>
    <p:sldId id="758" r:id="rId20"/>
    <p:sldId id="827" r:id="rId21"/>
    <p:sldId id="804" r:id="rId22"/>
    <p:sldId id="670" r:id="rId23"/>
    <p:sldId id="759" r:id="rId24"/>
    <p:sldId id="760" r:id="rId25"/>
    <p:sldId id="761" r:id="rId26"/>
    <p:sldId id="838" r:id="rId27"/>
    <p:sldId id="829" r:id="rId28"/>
    <p:sldId id="817" r:id="rId29"/>
    <p:sldId id="762" r:id="rId30"/>
    <p:sldId id="764" r:id="rId31"/>
    <p:sldId id="763" r:id="rId32"/>
    <p:sldId id="784" r:id="rId33"/>
    <p:sldId id="801" r:id="rId34"/>
    <p:sldId id="794" r:id="rId35"/>
    <p:sldId id="830" r:id="rId36"/>
    <p:sldId id="831" r:id="rId37"/>
    <p:sldId id="832" r:id="rId38"/>
    <p:sldId id="824" r:id="rId39"/>
    <p:sldId id="767" r:id="rId40"/>
    <p:sldId id="768" r:id="rId41"/>
    <p:sldId id="769" r:id="rId42"/>
    <p:sldId id="772" r:id="rId43"/>
    <p:sldId id="773" r:id="rId44"/>
    <p:sldId id="821" r:id="rId45"/>
    <p:sldId id="819" r:id="rId46"/>
    <p:sldId id="808" r:id="rId47"/>
    <p:sldId id="774" r:id="rId48"/>
    <p:sldId id="781" r:id="rId49"/>
    <p:sldId id="776" r:id="rId50"/>
    <p:sldId id="841" r:id="rId51"/>
    <p:sldId id="777" r:id="rId52"/>
    <p:sldId id="779" r:id="rId53"/>
    <p:sldId id="837" r:id="rId54"/>
    <p:sldId id="833" r:id="rId55"/>
    <p:sldId id="834" r:id="rId56"/>
    <p:sldId id="835" r:id="rId57"/>
    <p:sldId id="809" r:id="rId58"/>
    <p:sldId id="840" r:id="rId59"/>
    <p:sldId id="839" r:id="rId60"/>
    <p:sldId id="836" r:id="rId61"/>
    <p:sldId id="790" r:id="rId62"/>
    <p:sldId id="530" r:id="rId63"/>
    <p:sldId id="738" r:id="rId64"/>
    <p:sldId id="785" r:id="rId65"/>
    <p:sldId id="782" r:id="rId66"/>
    <p:sldId id="695" r:id="rId67"/>
    <p:sldId id="752" r:id="rId68"/>
    <p:sldId id="796" r:id="rId69"/>
  </p:sldIdLst>
  <p:sldSz cx="12192000" cy="6858000"/>
  <p:notesSz cx="6794500" cy="9931400"/>
  <p:defaultTextStyle>
    <a:defPPr>
      <a:defRPr lang="en-GB"/>
    </a:defPPr>
    <a:lvl1pPr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sz="1600"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sz="1600"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9"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050"/>
    <a:srgbClr val="CC00FF"/>
    <a:srgbClr val="9966FF"/>
    <a:srgbClr val="0000CC"/>
    <a:srgbClr val="00C85A"/>
    <a:srgbClr val="99CCFF"/>
    <a:srgbClr val="CCECFF"/>
    <a:srgbClr val="CCFF33"/>
    <a:srgbClr val="99FF66"/>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71" autoAdjust="0"/>
    <p:restoredTop sz="91364" autoAdjust="0"/>
  </p:normalViewPr>
  <p:slideViewPr>
    <p:cSldViewPr>
      <p:cViewPr varScale="1">
        <p:scale>
          <a:sx n="94" d="100"/>
          <a:sy n="94" d="100"/>
        </p:scale>
        <p:origin x="78" y="240"/>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1296"/>
    </p:cViewPr>
  </p:sorterViewPr>
  <p:notesViewPr>
    <p:cSldViewPr>
      <p:cViewPr varScale="1">
        <p:scale>
          <a:sx n="58" d="100"/>
          <a:sy n="58" d="100"/>
        </p:scale>
        <p:origin x="-1812" y="-72"/>
      </p:cViewPr>
      <p:guideLst>
        <p:guide orient="horz" pos="3129"/>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42" name="Rectangle 2">
            <a:extLst>
              <a:ext uri="{FF2B5EF4-FFF2-40B4-BE49-F238E27FC236}">
                <a16:creationId xmlns:a16="http://schemas.microsoft.com/office/drawing/2014/main" id="{E879C4DE-CA19-4F1B-8E48-51746539D1E7}"/>
              </a:ext>
            </a:extLst>
          </p:cNvPr>
          <p:cNvSpPr>
            <a:spLocks noGrp="1" noChangeArrowheads="1"/>
          </p:cNvSpPr>
          <p:nvPr>
            <p:ph type="hdr" sz="quarter"/>
          </p:nvPr>
        </p:nvSpPr>
        <p:spPr bwMode="auto">
          <a:xfrm>
            <a:off x="1" y="0"/>
            <a:ext cx="2943225" cy="495300"/>
          </a:xfrm>
          <a:prstGeom prst="rect">
            <a:avLst/>
          </a:prstGeom>
          <a:noFill/>
          <a:ln w="9525">
            <a:noFill/>
            <a:miter lim="800000"/>
            <a:headEnd/>
            <a:tailEnd/>
          </a:ln>
          <a:effectLst/>
        </p:spPr>
        <p:txBody>
          <a:bodyPr vert="horz" wrap="square" lIns="96271" tIns="48134" rIns="96271" bIns="48134" numCol="1" anchor="t" anchorCtr="0" compatLnSpc="1">
            <a:prstTxWarp prst="textNoShape">
              <a:avLst/>
            </a:prstTxWarp>
          </a:bodyPr>
          <a:lstStyle>
            <a:lvl1pPr defTabSz="962843" eaLnBrk="1" hangingPunct="1">
              <a:defRPr sz="1300">
                <a:latin typeface="Times New Roman" pitchFamily="18" charset="0"/>
              </a:defRPr>
            </a:lvl1pPr>
          </a:lstStyle>
          <a:p>
            <a:pPr>
              <a:defRPr/>
            </a:pPr>
            <a:endParaRPr lang="en-GB" altLang="zh-TW"/>
          </a:p>
        </p:txBody>
      </p:sp>
      <p:sp>
        <p:nvSpPr>
          <p:cNvPr id="573443" name="Rectangle 3">
            <a:extLst>
              <a:ext uri="{FF2B5EF4-FFF2-40B4-BE49-F238E27FC236}">
                <a16:creationId xmlns:a16="http://schemas.microsoft.com/office/drawing/2014/main" id="{32E8412C-4675-42AC-AF56-17B3CFA8D062}"/>
              </a:ext>
            </a:extLst>
          </p:cNvPr>
          <p:cNvSpPr>
            <a:spLocks noGrp="1" noChangeArrowheads="1"/>
          </p:cNvSpPr>
          <p:nvPr>
            <p:ph type="dt" sz="quarter" idx="1"/>
          </p:nvPr>
        </p:nvSpPr>
        <p:spPr bwMode="auto">
          <a:xfrm>
            <a:off x="3851275" y="0"/>
            <a:ext cx="2943225" cy="495300"/>
          </a:xfrm>
          <a:prstGeom prst="rect">
            <a:avLst/>
          </a:prstGeom>
          <a:noFill/>
          <a:ln w="9525">
            <a:noFill/>
            <a:miter lim="800000"/>
            <a:headEnd/>
            <a:tailEnd/>
          </a:ln>
          <a:effectLst/>
        </p:spPr>
        <p:txBody>
          <a:bodyPr vert="horz" wrap="square" lIns="96271" tIns="48134" rIns="96271" bIns="48134" numCol="1" anchor="t" anchorCtr="0" compatLnSpc="1">
            <a:prstTxWarp prst="textNoShape">
              <a:avLst/>
            </a:prstTxWarp>
          </a:bodyPr>
          <a:lstStyle>
            <a:lvl1pPr algn="r" defTabSz="962843" eaLnBrk="1" hangingPunct="1">
              <a:defRPr sz="1300">
                <a:latin typeface="Times New Roman" pitchFamily="18" charset="0"/>
              </a:defRPr>
            </a:lvl1pPr>
          </a:lstStyle>
          <a:p>
            <a:pPr>
              <a:defRPr/>
            </a:pPr>
            <a:endParaRPr lang="en-GB" altLang="zh-TW"/>
          </a:p>
        </p:txBody>
      </p:sp>
      <p:sp>
        <p:nvSpPr>
          <p:cNvPr id="573444" name="Rectangle 4">
            <a:extLst>
              <a:ext uri="{FF2B5EF4-FFF2-40B4-BE49-F238E27FC236}">
                <a16:creationId xmlns:a16="http://schemas.microsoft.com/office/drawing/2014/main" id="{BEEA92B2-907A-444D-ABF3-65E4AC43CEB1}"/>
              </a:ext>
            </a:extLst>
          </p:cNvPr>
          <p:cNvSpPr>
            <a:spLocks noGrp="1" noChangeArrowheads="1"/>
          </p:cNvSpPr>
          <p:nvPr>
            <p:ph type="ftr" sz="quarter" idx="2"/>
          </p:nvPr>
        </p:nvSpPr>
        <p:spPr bwMode="auto">
          <a:xfrm>
            <a:off x="1" y="9436101"/>
            <a:ext cx="2943225" cy="495300"/>
          </a:xfrm>
          <a:prstGeom prst="rect">
            <a:avLst/>
          </a:prstGeom>
          <a:noFill/>
          <a:ln w="9525">
            <a:noFill/>
            <a:miter lim="800000"/>
            <a:headEnd/>
            <a:tailEnd/>
          </a:ln>
          <a:effectLst/>
        </p:spPr>
        <p:txBody>
          <a:bodyPr vert="horz" wrap="square" lIns="96271" tIns="48134" rIns="96271" bIns="48134" numCol="1" anchor="b" anchorCtr="0" compatLnSpc="1">
            <a:prstTxWarp prst="textNoShape">
              <a:avLst/>
            </a:prstTxWarp>
          </a:bodyPr>
          <a:lstStyle>
            <a:lvl1pPr defTabSz="962843" eaLnBrk="1" hangingPunct="1">
              <a:defRPr sz="1300">
                <a:latin typeface="Times New Roman" pitchFamily="18" charset="0"/>
              </a:defRPr>
            </a:lvl1pPr>
          </a:lstStyle>
          <a:p>
            <a:pPr>
              <a:defRPr/>
            </a:pPr>
            <a:endParaRPr lang="en-GB" altLang="zh-TW"/>
          </a:p>
        </p:txBody>
      </p:sp>
      <p:sp>
        <p:nvSpPr>
          <p:cNvPr id="573445" name="Rectangle 5">
            <a:extLst>
              <a:ext uri="{FF2B5EF4-FFF2-40B4-BE49-F238E27FC236}">
                <a16:creationId xmlns:a16="http://schemas.microsoft.com/office/drawing/2014/main" id="{0EC75ED6-CFFD-46D9-9ABC-961EEF3300A5}"/>
              </a:ext>
            </a:extLst>
          </p:cNvPr>
          <p:cNvSpPr>
            <a:spLocks noGrp="1" noChangeArrowheads="1"/>
          </p:cNvSpPr>
          <p:nvPr>
            <p:ph type="sldNum" sz="quarter" idx="3"/>
          </p:nvPr>
        </p:nvSpPr>
        <p:spPr bwMode="auto">
          <a:xfrm>
            <a:off x="3851275" y="9436101"/>
            <a:ext cx="2943225" cy="495300"/>
          </a:xfrm>
          <a:prstGeom prst="rect">
            <a:avLst/>
          </a:prstGeom>
          <a:noFill/>
          <a:ln w="9525">
            <a:noFill/>
            <a:miter lim="800000"/>
            <a:headEnd/>
            <a:tailEnd/>
          </a:ln>
          <a:effectLst/>
        </p:spPr>
        <p:txBody>
          <a:bodyPr vert="horz" wrap="square" lIns="96271" tIns="48134" rIns="96271" bIns="48134" numCol="1" anchor="b" anchorCtr="0" compatLnSpc="1">
            <a:prstTxWarp prst="textNoShape">
              <a:avLst/>
            </a:prstTxWarp>
          </a:bodyPr>
          <a:lstStyle>
            <a:lvl1pPr algn="r" defTabSz="962025" eaLnBrk="1" hangingPunct="1">
              <a:defRPr sz="1300">
                <a:latin typeface="Times New Roman" panose="02020603050405020304" pitchFamily="18" charset="0"/>
              </a:defRPr>
            </a:lvl1pPr>
          </a:lstStyle>
          <a:p>
            <a:fld id="{A04A7C20-46A1-4AAD-9478-90EE7116CA65}" type="slidenum">
              <a:rPr lang="zh-TW" altLang="en-GB"/>
              <a:pPr/>
              <a:t>‹#›</a:t>
            </a:fld>
            <a:endParaRPr lang="en-GB" alt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4466" name="Rectangle 1026">
            <a:extLst>
              <a:ext uri="{FF2B5EF4-FFF2-40B4-BE49-F238E27FC236}">
                <a16:creationId xmlns:a16="http://schemas.microsoft.com/office/drawing/2014/main" id="{0133FCEB-F025-4873-BC83-907C53CC791B}"/>
              </a:ext>
            </a:extLst>
          </p:cNvPr>
          <p:cNvSpPr>
            <a:spLocks noGrp="1" noChangeArrowheads="1"/>
          </p:cNvSpPr>
          <p:nvPr>
            <p:ph type="hdr" sz="quarter"/>
          </p:nvPr>
        </p:nvSpPr>
        <p:spPr bwMode="auto">
          <a:xfrm>
            <a:off x="1" y="2"/>
            <a:ext cx="2921000" cy="517525"/>
          </a:xfrm>
          <a:prstGeom prst="rect">
            <a:avLst/>
          </a:prstGeom>
          <a:noFill/>
          <a:ln w="9525">
            <a:noFill/>
            <a:miter lim="800000"/>
            <a:headEnd/>
            <a:tailEnd/>
          </a:ln>
          <a:effectLst/>
        </p:spPr>
        <p:txBody>
          <a:bodyPr vert="horz" wrap="square" lIns="88999" tIns="44499" rIns="88999" bIns="44499" numCol="1" anchor="t" anchorCtr="0" compatLnSpc="1">
            <a:prstTxWarp prst="textNoShape">
              <a:avLst/>
            </a:prstTxWarp>
          </a:bodyPr>
          <a:lstStyle>
            <a:lvl1pPr defTabSz="890870" eaLnBrk="1" hangingPunct="1">
              <a:defRPr sz="1200">
                <a:latin typeface="Times New Roman" pitchFamily="18" charset="0"/>
              </a:defRPr>
            </a:lvl1pPr>
          </a:lstStyle>
          <a:p>
            <a:pPr>
              <a:defRPr/>
            </a:pPr>
            <a:endParaRPr lang="en-GB" altLang="zh-TW"/>
          </a:p>
        </p:txBody>
      </p:sp>
      <p:sp>
        <p:nvSpPr>
          <p:cNvPr id="574467" name="Rectangle 1027">
            <a:extLst>
              <a:ext uri="{FF2B5EF4-FFF2-40B4-BE49-F238E27FC236}">
                <a16:creationId xmlns:a16="http://schemas.microsoft.com/office/drawing/2014/main" id="{F6DB3B35-549E-46E9-9062-15B7AA45234A}"/>
              </a:ext>
            </a:extLst>
          </p:cNvPr>
          <p:cNvSpPr>
            <a:spLocks noGrp="1" noChangeArrowheads="1"/>
          </p:cNvSpPr>
          <p:nvPr>
            <p:ph type="dt" idx="1"/>
          </p:nvPr>
        </p:nvSpPr>
        <p:spPr bwMode="auto">
          <a:xfrm>
            <a:off x="3873500" y="2"/>
            <a:ext cx="2921000" cy="517525"/>
          </a:xfrm>
          <a:prstGeom prst="rect">
            <a:avLst/>
          </a:prstGeom>
          <a:noFill/>
          <a:ln w="9525">
            <a:noFill/>
            <a:miter lim="800000"/>
            <a:headEnd/>
            <a:tailEnd/>
          </a:ln>
          <a:effectLst/>
        </p:spPr>
        <p:txBody>
          <a:bodyPr vert="horz" wrap="square" lIns="88999" tIns="44499" rIns="88999" bIns="44499" numCol="1" anchor="t" anchorCtr="0" compatLnSpc="1">
            <a:prstTxWarp prst="textNoShape">
              <a:avLst/>
            </a:prstTxWarp>
          </a:bodyPr>
          <a:lstStyle>
            <a:lvl1pPr algn="r" defTabSz="890870" eaLnBrk="1" hangingPunct="1">
              <a:defRPr sz="1200">
                <a:latin typeface="Times New Roman" pitchFamily="18" charset="0"/>
              </a:defRPr>
            </a:lvl1pPr>
          </a:lstStyle>
          <a:p>
            <a:pPr>
              <a:defRPr/>
            </a:pPr>
            <a:endParaRPr lang="en-GB" altLang="zh-TW"/>
          </a:p>
        </p:txBody>
      </p:sp>
      <p:sp>
        <p:nvSpPr>
          <p:cNvPr id="31748" name="Rectangle 1028">
            <a:extLst>
              <a:ext uri="{FF2B5EF4-FFF2-40B4-BE49-F238E27FC236}">
                <a16:creationId xmlns:a16="http://schemas.microsoft.com/office/drawing/2014/main" id="{984F4F93-3BDB-4AE2-B124-9F5C07DFF80D}"/>
              </a:ext>
            </a:extLst>
          </p:cNvPr>
          <p:cNvSpPr>
            <a:spLocks noGrp="1" noRot="1" noChangeAspect="1" noChangeArrowheads="1" noTextEdit="1"/>
          </p:cNvSpPr>
          <p:nvPr>
            <p:ph type="sldImg" idx="2"/>
          </p:nvPr>
        </p:nvSpPr>
        <p:spPr bwMode="auto">
          <a:xfrm>
            <a:off x="149225" y="742950"/>
            <a:ext cx="6569075" cy="3695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4469" name="Rectangle 1029">
            <a:extLst>
              <a:ext uri="{FF2B5EF4-FFF2-40B4-BE49-F238E27FC236}">
                <a16:creationId xmlns:a16="http://schemas.microsoft.com/office/drawing/2014/main" id="{8F8C4E78-C944-4EE3-841C-7272BE93EEA8}"/>
              </a:ext>
            </a:extLst>
          </p:cNvPr>
          <p:cNvSpPr>
            <a:spLocks noGrp="1" noChangeArrowheads="1"/>
          </p:cNvSpPr>
          <p:nvPr>
            <p:ph type="body" sz="quarter" idx="3"/>
          </p:nvPr>
        </p:nvSpPr>
        <p:spPr bwMode="auto">
          <a:xfrm>
            <a:off x="876300" y="4735513"/>
            <a:ext cx="5041900" cy="4443412"/>
          </a:xfrm>
          <a:prstGeom prst="rect">
            <a:avLst/>
          </a:prstGeom>
          <a:noFill/>
          <a:ln w="9525">
            <a:noFill/>
            <a:miter lim="800000"/>
            <a:headEnd/>
            <a:tailEnd/>
          </a:ln>
          <a:effectLst/>
        </p:spPr>
        <p:txBody>
          <a:bodyPr vert="horz" wrap="square" lIns="88999" tIns="44499" rIns="88999" bIns="44499" numCol="1" anchor="t" anchorCtr="0" compatLnSpc="1">
            <a:prstTxWarp prst="textNoShape">
              <a:avLst/>
            </a:prstTxWarp>
          </a:bodyPr>
          <a:lstStyle/>
          <a:p>
            <a:pPr lvl="0"/>
            <a:r>
              <a:rPr lang="zh-TW" altLang="en-GB" noProof="0"/>
              <a:t>按一下以編輯母片</a:t>
            </a:r>
          </a:p>
          <a:p>
            <a:pPr lvl="1"/>
            <a:r>
              <a:rPr lang="zh-TW" altLang="en-GB" noProof="0"/>
              <a:t>第二層</a:t>
            </a:r>
          </a:p>
          <a:p>
            <a:pPr lvl="2"/>
            <a:r>
              <a:rPr lang="zh-TW" altLang="en-GB" noProof="0"/>
              <a:t>第三層</a:t>
            </a:r>
          </a:p>
          <a:p>
            <a:pPr lvl="3"/>
            <a:r>
              <a:rPr lang="zh-TW" altLang="en-GB" noProof="0"/>
              <a:t>第四層</a:t>
            </a:r>
          </a:p>
          <a:p>
            <a:pPr lvl="4"/>
            <a:r>
              <a:rPr lang="zh-TW" altLang="en-GB" noProof="0"/>
              <a:t>第五層</a:t>
            </a:r>
          </a:p>
        </p:txBody>
      </p:sp>
      <p:sp>
        <p:nvSpPr>
          <p:cNvPr id="574470" name="Rectangle 1030">
            <a:extLst>
              <a:ext uri="{FF2B5EF4-FFF2-40B4-BE49-F238E27FC236}">
                <a16:creationId xmlns:a16="http://schemas.microsoft.com/office/drawing/2014/main" id="{2907297C-8BA8-43A5-B252-1D71DB0BC7BC}"/>
              </a:ext>
            </a:extLst>
          </p:cNvPr>
          <p:cNvSpPr>
            <a:spLocks noGrp="1" noChangeArrowheads="1"/>
          </p:cNvSpPr>
          <p:nvPr>
            <p:ph type="ftr" sz="quarter" idx="4"/>
          </p:nvPr>
        </p:nvSpPr>
        <p:spPr bwMode="auto">
          <a:xfrm>
            <a:off x="1" y="9401175"/>
            <a:ext cx="2921000" cy="519113"/>
          </a:xfrm>
          <a:prstGeom prst="rect">
            <a:avLst/>
          </a:prstGeom>
          <a:noFill/>
          <a:ln w="9525">
            <a:noFill/>
            <a:miter lim="800000"/>
            <a:headEnd/>
            <a:tailEnd/>
          </a:ln>
          <a:effectLst/>
        </p:spPr>
        <p:txBody>
          <a:bodyPr vert="horz" wrap="square" lIns="88999" tIns="44499" rIns="88999" bIns="44499" numCol="1" anchor="b" anchorCtr="0" compatLnSpc="1">
            <a:prstTxWarp prst="textNoShape">
              <a:avLst/>
            </a:prstTxWarp>
          </a:bodyPr>
          <a:lstStyle>
            <a:lvl1pPr defTabSz="890870" eaLnBrk="1" hangingPunct="1">
              <a:defRPr sz="1200">
                <a:latin typeface="Times New Roman" pitchFamily="18" charset="0"/>
              </a:defRPr>
            </a:lvl1pPr>
          </a:lstStyle>
          <a:p>
            <a:pPr>
              <a:defRPr/>
            </a:pPr>
            <a:endParaRPr lang="en-GB" altLang="zh-TW"/>
          </a:p>
        </p:txBody>
      </p:sp>
      <p:sp>
        <p:nvSpPr>
          <p:cNvPr id="574471" name="Rectangle 1031">
            <a:extLst>
              <a:ext uri="{FF2B5EF4-FFF2-40B4-BE49-F238E27FC236}">
                <a16:creationId xmlns:a16="http://schemas.microsoft.com/office/drawing/2014/main" id="{F7BD4D1B-7A19-4424-A3FA-9774E9B2A318}"/>
              </a:ext>
            </a:extLst>
          </p:cNvPr>
          <p:cNvSpPr>
            <a:spLocks noGrp="1" noChangeArrowheads="1"/>
          </p:cNvSpPr>
          <p:nvPr>
            <p:ph type="sldNum" sz="quarter" idx="5"/>
          </p:nvPr>
        </p:nvSpPr>
        <p:spPr bwMode="auto">
          <a:xfrm>
            <a:off x="3873500" y="9401175"/>
            <a:ext cx="2921000" cy="519113"/>
          </a:xfrm>
          <a:prstGeom prst="rect">
            <a:avLst/>
          </a:prstGeom>
          <a:noFill/>
          <a:ln w="9525">
            <a:noFill/>
            <a:miter lim="800000"/>
            <a:headEnd/>
            <a:tailEnd/>
          </a:ln>
          <a:effectLst/>
        </p:spPr>
        <p:txBody>
          <a:bodyPr vert="horz" wrap="square" lIns="88999" tIns="44499" rIns="88999" bIns="44499" numCol="1" anchor="b" anchorCtr="0" compatLnSpc="1">
            <a:prstTxWarp prst="textNoShape">
              <a:avLst/>
            </a:prstTxWarp>
          </a:bodyPr>
          <a:lstStyle>
            <a:lvl1pPr algn="r" defTabSz="890588" eaLnBrk="1" hangingPunct="1">
              <a:defRPr sz="1200">
                <a:latin typeface="Times New Roman" panose="02020603050405020304" pitchFamily="18" charset="0"/>
              </a:defRPr>
            </a:lvl1pPr>
          </a:lstStyle>
          <a:p>
            <a:fld id="{F5977107-BB2E-4DFF-B94C-33256FC1D337}" type="slidenum">
              <a:rPr lang="zh-TW" altLang="en-GB"/>
              <a:pPr/>
              <a:t>‹#›</a:t>
            </a:fld>
            <a:endParaRPr lang="en-GB"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kumimoji="1" sz="1200" kern="1200">
        <a:solidFill>
          <a:schemeClr val="tx1"/>
        </a:solidFill>
        <a:latin typeface="Times New Roman" pitchFamily="18"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Narrow" pitchFamily="34"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Narrow" pitchFamily="34"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Narrow" pitchFamily="34"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Narrow" pitchFamily="34"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04BF6926-F58D-48B6-A88F-2E14713E085E}"/>
              </a:ext>
            </a:extLst>
          </p:cNvPr>
          <p:cNvSpPr>
            <a:spLocks noGrp="1" noRot="1" noChangeAspect="1" noChangeArrowheads="1" noTextEdit="1"/>
          </p:cNvSpPr>
          <p:nvPr>
            <p:ph type="sldImg"/>
          </p:nvPr>
        </p:nvSpPr>
        <p:spPr>
          <a:xfrm>
            <a:off x="149225" y="742950"/>
            <a:ext cx="6569075" cy="3695700"/>
          </a:xfrm>
          <a:ln/>
        </p:spPr>
      </p:sp>
      <p:sp>
        <p:nvSpPr>
          <p:cNvPr id="6147" name="Notes Placeholder 2">
            <a:extLst>
              <a:ext uri="{FF2B5EF4-FFF2-40B4-BE49-F238E27FC236}">
                <a16:creationId xmlns:a16="http://schemas.microsoft.com/office/drawing/2014/main" id="{9AFB26D9-183E-4919-A0A9-EC56346D1D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dirty="0"/>
          </a:p>
        </p:txBody>
      </p:sp>
      <p:sp>
        <p:nvSpPr>
          <p:cNvPr id="6148" name="Slide Number Placeholder 3">
            <a:extLst>
              <a:ext uri="{FF2B5EF4-FFF2-40B4-BE49-F238E27FC236}">
                <a16:creationId xmlns:a16="http://schemas.microsoft.com/office/drawing/2014/main" id="{3CC78FE7-1FC2-40E5-A793-C7DDCF99557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076DCAAB-7563-4C75-844F-93D9DBF3964A}" type="slidenum">
              <a:rPr kumimoji="1" lang="zh-TW" altLang="en-GB" sz="12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1</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10</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dirty="0"/>
          </a:p>
        </p:txBody>
      </p:sp>
    </p:spTree>
    <p:extLst>
      <p:ext uri="{BB962C8B-B14F-4D97-AF65-F5344CB8AC3E}">
        <p14:creationId xmlns:p14="http://schemas.microsoft.com/office/powerpoint/2010/main" val="3334516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11</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TW" sz="1200" b="0" i="0" u="none" strike="noStrike" baseline="0" dirty="0">
                <a:solidFill>
                  <a:srgbClr val="0000FF"/>
                </a:solidFill>
                <a:latin typeface="NimbusRomNo9L-Regu"/>
              </a:rPr>
              <a:t>Chapter 11, P13:</a:t>
            </a:r>
          </a:p>
          <a:p>
            <a:pPr marL="0" marR="0" lvl="2" indent="0" algn="l" defTabSz="914400" rtl="0" eaLnBrk="0" fontAlgn="base" latinLnBrk="0" hangingPunct="0">
              <a:lnSpc>
                <a:spcPct val="100000"/>
              </a:lnSpc>
              <a:spcBef>
                <a:spcPct val="0"/>
              </a:spcBef>
              <a:spcAft>
                <a:spcPct val="0"/>
              </a:spcAft>
              <a:buClrTx/>
              <a:buSzTx/>
              <a:buFontTx/>
              <a:buNone/>
              <a:tabLst/>
              <a:defRPr/>
            </a:pPr>
            <a:r>
              <a:rPr lang="en-US" sz="1200" b="0" i="0" u="none" strike="noStrike" baseline="0" dirty="0">
                <a:solidFill>
                  <a:srgbClr val="0000FF"/>
                </a:solidFill>
                <a:latin typeface="NimbusRomNo9L-Medi"/>
              </a:rPr>
              <a:t>    </a:t>
            </a:r>
            <a:r>
              <a:rPr lang="en-US" sz="1200" b="1" i="0" u="none" strike="noStrike" baseline="0" dirty="0">
                <a:solidFill>
                  <a:srgbClr val="0000FF"/>
                </a:solidFill>
                <a:latin typeface="NimbusRomNo9L-Medi"/>
              </a:rPr>
              <a:t>Sequence Labelling</a:t>
            </a:r>
            <a:r>
              <a:rPr lang="en-US" sz="1200" b="0" i="0" u="none" strike="noStrike" baseline="0" dirty="0">
                <a:solidFill>
                  <a:srgbClr val="0000FF"/>
                </a:solidFill>
                <a:latin typeface="NimbusRomNo9L-Medi"/>
              </a:rPr>
              <a:t>: </a:t>
            </a:r>
            <a:r>
              <a:rPr lang="en-US" sz="1200" kern="100" dirty="0">
                <a:effectLst/>
                <a:latin typeface="Times New Roman" panose="02020603050405020304" pitchFamily="18" charset="0"/>
                <a:ea typeface="PMingLiU" panose="02020500000000000000" pitchFamily="18" charset="-120"/>
              </a:rPr>
              <a:t>Sequence labelling tasks, such as part-of-speech tagging or BIO-based named entity recognition, follow the same basic classification approach. Here, the final output vector corresponding to each input token is passed to a classifier that produces a </a:t>
            </a:r>
            <a:r>
              <a:rPr lang="en-US" sz="1200" kern="100" dirty="0" err="1">
                <a:effectLst/>
                <a:latin typeface="Times New Roman" panose="02020603050405020304" pitchFamily="18" charset="0"/>
                <a:ea typeface="PMingLiU" panose="02020500000000000000" pitchFamily="18" charset="-120"/>
              </a:rPr>
              <a:t>softmax</a:t>
            </a:r>
            <a:r>
              <a:rPr lang="en-US" sz="1200" kern="100" dirty="0">
                <a:effectLst/>
                <a:latin typeface="Times New Roman" panose="02020603050405020304" pitchFamily="18" charset="0"/>
                <a:ea typeface="PMingLiU" panose="02020500000000000000" pitchFamily="18" charset="-120"/>
              </a:rPr>
              <a:t> distribution over the possible set of tags.</a:t>
            </a:r>
            <a:endParaRPr lang="en-US" sz="1200" kern="100" dirty="0">
              <a:effectLst/>
              <a:latin typeface="Times New Roman" panose="02020603050405020304" pitchFamily="18" charset="0"/>
              <a:ea typeface="SimSun" panose="02010600030101010101" pitchFamily="2" charset="-122"/>
            </a:endParaRPr>
          </a:p>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dirty="0"/>
          </a:p>
        </p:txBody>
      </p:sp>
    </p:spTree>
    <p:extLst>
      <p:ext uri="{BB962C8B-B14F-4D97-AF65-F5344CB8AC3E}">
        <p14:creationId xmlns:p14="http://schemas.microsoft.com/office/powerpoint/2010/main" val="4246979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12</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sz="1200" b="0" i="0" u="none" strike="noStrike" kern="1200" baseline="0" dirty="0">
                <a:solidFill>
                  <a:schemeClr val="tx1"/>
                </a:solidFill>
                <a:latin typeface="Times New Roman" pitchFamily="18" charset="0"/>
                <a:ea typeface="新細明體" pitchFamily="18" charset="-120"/>
                <a:cs typeface="+mn-cs"/>
              </a:rPr>
              <a:t>    The result is a model with over </a:t>
            </a:r>
            <a:r>
              <a:rPr kumimoji="1" lang="en-US" sz="1200" b="1" i="0" u="none" strike="noStrike" kern="1200" baseline="0" dirty="0">
                <a:solidFill>
                  <a:schemeClr val="tx1"/>
                </a:solidFill>
                <a:latin typeface="Times New Roman" pitchFamily="18" charset="0"/>
                <a:ea typeface="新細明體" pitchFamily="18" charset="-120"/>
                <a:cs typeface="+mn-cs"/>
              </a:rPr>
              <a:t>100M</a:t>
            </a:r>
            <a:r>
              <a:rPr kumimoji="1" lang="en-US" sz="1200" b="0" i="0" u="none" strike="noStrike" kern="1200" baseline="0" dirty="0">
                <a:solidFill>
                  <a:schemeClr val="tx1"/>
                </a:solidFill>
                <a:latin typeface="Times New Roman" pitchFamily="18" charset="0"/>
                <a:ea typeface="新細明體" pitchFamily="18" charset="-120"/>
                <a:cs typeface="+mn-cs"/>
              </a:rPr>
              <a:t> parameters. </a:t>
            </a:r>
            <a:endParaRPr lang="en-GB" altLang="zh-TW" dirty="0"/>
          </a:p>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dirty="0"/>
          </a:p>
        </p:txBody>
      </p:sp>
    </p:spTree>
    <p:extLst>
      <p:ext uri="{BB962C8B-B14F-4D97-AF65-F5344CB8AC3E}">
        <p14:creationId xmlns:p14="http://schemas.microsoft.com/office/powerpoint/2010/main" val="142378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13</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CN" dirty="0"/>
              <a:t>    </a:t>
            </a:r>
            <a:r>
              <a:rPr lang="en-US" altLang="zh-CN" b="1" dirty="0" err="1"/>
              <a:t>RoBERTa</a:t>
            </a:r>
            <a:r>
              <a:rPr lang="en-US" altLang="zh-CN" dirty="0"/>
              <a:t> leverages with dynamic masking (preprocess vs. training), remove NSP. B</a:t>
            </a:r>
            <a:r>
              <a:rPr lang="en-US" b="0" dirty="0"/>
              <a:t>ERT base has 9x more parameters than the ALBERT base.</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altLang="zh-CN" b="0"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a:t>
            </a:r>
            <a:r>
              <a:rPr lang="en-US" b="1" dirty="0"/>
              <a:t>ALBERT</a:t>
            </a:r>
            <a:r>
              <a:rPr lang="en-US" dirty="0"/>
              <a:t>: In addition to the masked language modeling (MLM) loss, </a:t>
            </a:r>
            <a:r>
              <a:rPr lang="en-US" b="1" dirty="0"/>
              <a:t>BERT </a:t>
            </a:r>
            <a:r>
              <a:rPr lang="en-US" dirty="0"/>
              <a:t>uses an additional loss called </a:t>
            </a:r>
            <a:r>
              <a:rPr lang="en-US" b="1" dirty="0"/>
              <a:t>next-sentence prediction (NSP)</a:t>
            </a:r>
            <a:r>
              <a:rPr lang="en-US" dirty="0"/>
              <a:t> where NSP is a binary classification loss for predicting whether two segments appear consecutively in the original text. However, subsequent studies found that NSP’s impact unreliable and decided to eliminate it. It is conjectured that the main reason behind </a:t>
            </a:r>
            <a:r>
              <a:rPr lang="en-US" b="1" dirty="0"/>
              <a:t>NSP’s</a:t>
            </a:r>
            <a:r>
              <a:rPr lang="en-US" dirty="0"/>
              <a:t> </a:t>
            </a:r>
            <a:r>
              <a:rPr lang="en-US" b="1" dirty="0"/>
              <a:t>ineffectiveness is its lack of difficulty as a task</a:t>
            </a:r>
            <a:r>
              <a:rPr lang="en-US" dirty="0"/>
              <a:t>, as compared to MLM. ALBERT maintains that inter-sentence modeling is an important aspect of language understanding, but a loss based primarily on coherence is proposed. That is, for ALBERT, </a:t>
            </a:r>
            <a:r>
              <a:rPr lang="en-US" b="1" dirty="0"/>
              <a:t>a sentence-order prediction (SOP) loss</a:t>
            </a:r>
            <a:r>
              <a:rPr lang="en-US" dirty="0"/>
              <a:t> is used, which avoids topic prediction and instead </a:t>
            </a:r>
            <a:r>
              <a:rPr lang="en-US" b="1" dirty="0"/>
              <a:t>focuses on modeling inter-sentence coherence</a:t>
            </a:r>
            <a:r>
              <a:rPr lang="en-US" b="0" dirty="0"/>
              <a:t>.</a:t>
            </a:r>
            <a:endParaRPr lang="en-US" altLang="zh-CN" b="0" dirty="0"/>
          </a:p>
          <a:p>
            <a:pPr marL="0" marR="0" lvl="2" indent="0" algn="l" defTabSz="914400" rtl="0" eaLnBrk="0" fontAlgn="base" latinLnBrk="0" hangingPunct="0">
              <a:lnSpc>
                <a:spcPct val="100000"/>
              </a:lnSpc>
              <a:spcBef>
                <a:spcPct val="0"/>
              </a:spcBef>
              <a:spcAft>
                <a:spcPct val="0"/>
              </a:spcAft>
              <a:buClrTx/>
              <a:buSzTx/>
              <a:buFontTx/>
              <a:buNone/>
              <a:tabLst/>
              <a:defRPr/>
            </a:pPr>
            <a:endParaRPr lang="en-US" b="0"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    </a:t>
            </a:r>
            <a:r>
              <a:rPr lang="en-US" b="1" dirty="0" err="1"/>
              <a:t>SpanBERT</a:t>
            </a:r>
            <a:r>
              <a:rPr lang="en-US" dirty="0"/>
              <a:t> is an improvement on the BERT model providing improved prediction of spans of text. ... It differs from BERT model in its masking scheme as BERT used to randomly mask tokens in a sequence but here in </a:t>
            </a:r>
            <a:r>
              <a:rPr lang="en-US" dirty="0" err="1"/>
              <a:t>SpanBERT</a:t>
            </a:r>
            <a:r>
              <a:rPr lang="en-US" dirty="0"/>
              <a:t>, we </a:t>
            </a:r>
            <a:r>
              <a:rPr lang="en-US" b="1" dirty="0">
                <a:solidFill>
                  <a:srgbClr val="FF0000"/>
                </a:solidFill>
              </a:rPr>
              <a:t>mask random contiguous spans of text</a:t>
            </a:r>
            <a:r>
              <a:rPr lang="en-US" dirty="0"/>
              <a:t>. Another difference is that of the training objective. ii) </a:t>
            </a:r>
            <a:r>
              <a:rPr lang="en-US" b="1" dirty="0"/>
              <a:t>training the model based on tokens at the start and end of the boundary of span </a:t>
            </a:r>
            <a:r>
              <a:rPr lang="en-US" dirty="0"/>
              <a:t>(known as </a:t>
            </a:r>
            <a:r>
              <a:rPr lang="en-US" i="1" dirty="0"/>
              <a:t>Span Boundary Objective</a:t>
            </a:r>
            <a:r>
              <a:rPr lang="en-US" dirty="0"/>
              <a:t>) to predict the entire marked spans.  We present </a:t>
            </a:r>
            <a:r>
              <a:rPr lang="en-US" dirty="0" err="1"/>
              <a:t>SpanBERT</a:t>
            </a:r>
            <a:r>
              <a:rPr lang="en-US" dirty="0"/>
              <a:t>, a pre-training method that is designed to better represent and predict spans of text. Our approach extends BERT by (1) masking contiguous random spans, rather than random tokens, and (2) training the span boundary representations to predict the entire content of the masked span, without relying on the individual token representations within it. </a:t>
            </a:r>
            <a:r>
              <a:rPr lang="en-US" dirty="0" err="1"/>
              <a:t>SpanBERT</a:t>
            </a:r>
            <a:r>
              <a:rPr lang="en-US" dirty="0"/>
              <a:t> consistently outperforms BERT and our better-tuned baselines, with substantial gains on span selection tasks such as question answering and coreference resolution.</a:t>
            </a:r>
          </a:p>
        </p:txBody>
      </p:sp>
    </p:spTree>
    <p:extLst>
      <p:ext uri="{BB962C8B-B14F-4D97-AF65-F5344CB8AC3E}">
        <p14:creationId xmlns:p14="http://schemas.microsoft.com/office/powerpoint/2010/main" val="3046340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14</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    </a:t>
            </a:r>
            <a:r>
              <a:rPr lang="en-US" b="1" dirty="0" err="1"/>
              <a:t>SpanBERT</a:t>
            </a:r>
            <a:r>
              <a:rPr lang="en-US" dirty="0"/>
              <a:t> is an improvement on the BERT model providing improved prediction of spans of text. ... It differs from BERT model in its masking scheme as BERT used to randomly mask tokens in a sequence but here in </a:t>
            </a:r>
            <a:r>
              <a:rPr lang="en-US" dirty="0" err="1"/>
              <a:t>SpanBERT</a:t>
            </a:r>
            <a:r>
              <a:rPr lang="en-US" dirty="0"/>
              <a:t>, we </a:t>
            </a:r>
            <a:r>
              <a:rPr lang="en-US" b="1" dirty="0">
                <a:solidFill>
                  <a:srgbClr val="FF0000"/>
                </a:solidFill>
              </a:rPr>
              <a:t>mask random contiguous spans of text</a:t>
            </a:r>
            <a:r>
              <a:rPr lang="en-US" dirty="0"/>
              <a:t>. Another difference is that of the training objective. ii) </a:t>
            </a:r>
            <a:r>
              <a:rPr lang="en-US" b="1" dirty="0"/>
              <a:t>training the model based on tokens at the start and end of the boundary of span </a:t>
            </a:r>
            <a:r>
              <a:rPr lang="en-US" dirty="0"/>
              <a:t>(known as </a:t>
            </a:r>
            <a:r>
              <a:rPr lang="en-US" i="1" dirty="0"/>
              <a:t>Span Boundary Objective</a:t>
            </a:r>
            <a:r>
              <a:rPr lang="en-US" dirty="0"/>
              <a:t>) to predict the entire marked spans.  We present </a:t>
            </a:r>
            <a:r>
              <a:rPr lang="en-US" dirty="0" err="1"/>
              <a:t>SpanBERT</a:t>
            </a:r>
            <a:r>
              <a:rPr lang="en-US" dirty="0"/>
              <a:t>, a pre-training method that is designed to better represent and predict spans of text. Our approach extends BERT by (1) masking contiguous random spans, rather than random tokens, and (2) training the span boundary representations to predict the entire content of the masked span, without relying on the individual token representations within it. </a:t>
            </a:r>
            <a:r>
              <a:rPr lang="en-US" dirty="0" err="1"/>
              <a:t>SpanBERT</a:t>
            </a:r>
            <a:r>
              <a:rPr lang="en-US" dirty="0"/>
              <a:t> consistently outperforms BERT and our better-tuned baselines, with substantial gains on span selection tasks such as question answering and coreference resolution.</a:t>
            </a:r>
          </a:p>
        </p:txBody>
      </p:sp>
    </p:spTree>
    <p:extLst>
      <p:ext uri="{BB962C8B-B14F-4D97-AF65-F5344CB8AC3E}">
        <p14:creationId xmlns:p14="http://schemas.microsoft.com/office/powerpoint/2010/main" val="523435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15</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endParaRPr lang="en-US" altLang="zh-CN" b="0" dirty="0"/>
          </a:p>
        </p:txBody>
      </p:sp>
    </p:spTree>
    <p:extLst>
      <p:ext uri="{BB962C8B-B14F-4D97-AF65-F5344CB8AC3E}">
        <p14:creationId xmlns:p14="http://schemas.microsoft.com/office/powerpoint/2010/main" val="256656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16</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endParaRPr lang="en-US" altLang="zh-CN" b="0" dirty="0"/>
          </a:p>
        </p:txBody>
      </p:sp>
    </p:spTree>
    <p:extLst>
      <p:ext uri="{BB962C8B-B14F-4D97-AF65-F5344CB8AC3E}">
        <p14:creationId xmlns:p14="http://schemas.microsoft.com/office/powerpoint/2010/main" val="141846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17</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sz="1200" b="0" i="0" u="none" strike="noStrike" kern="1200" baseline="0" dirty="0">
                <a:solidFill>
                  <a:schemeClr val="tx1"/>
                </a:solidFill>
                <a:latin typeface="Times New Roman" pitchFamily="18" charset="0"/>
                <a:ea typeface="新細明體" pitchFamily="18" charset="-120"/>
                <a:cs typeface="+mn-cs"/>
              </a:rPr>
              <a:t>    Bidirectional encoders overcome this limitation by allowing the self-attention mechanism to range over the entire input.</a:t>
            </a:r>
          </a:p>
        </p:txBody>
      </p:sp>
    </p:spTree>
    <p:extLst>
      <p:ext uri="{BB962C8B-B14F-4D97-AF65-F5344CB8AC3E}">
        <p14:creationId xmlns:p14="http://schemas.microsoft.com/office/powerpoint/2010/main" val="3304201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18</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b="0" dirty="0"/>
              <a:t>https://adimen.si.ehu.es/~rigau/teaching/EHU/TAIA/Curs2020-2021/Homework1/G2Report.pdf</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altLang="zh-TW" b="0"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effectLst/>
                <a:latin typeface="Arial" panose="020B0604020202020204" pitchFamily="34" charset="0"/>
              </a:rPr>
              <a:t>How to adapt a single architecture to multiple input formats?</a:t>
            </a:r>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b="0" dirty="0"/>
              <a:t>    https://www.cs.princeton.edu/courses/archive/spring20/cos598C/lectures/lec4-pretraining.pdf</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b="0"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a:t>
            </a:r>
            <a:r>
              <a:rPr lang="en-US" b="1" dirty="0"/>
              <a:t>Textual entailment </a:t>
            </a:r>
            <a:r>
              <a:rPr lang="en-US" dirty="0"/>
              <a:t>For entailment tasks, we concatenate the premise p and hypothesis h token sequences, with a delimiter token ($) in between. </a:t>
            </a:r>
            <a:endParaRPr lang="en-GB" altLang="zh-TW" b="0"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a:t>
            </a:r>
            <a:r>
              <a:rPr lang="en-US" b="1" dirty="0"/>
              <a:t>Similarity</a:t>
            </a:r>
            <a:r>
              <a:rPr lang="en-US" dirty="0"/>
              <a:t> For similarity tasks, there is no inherent ordering of the two sentences being compared. To reflect this, we modify the input sequence to contain both possible sentence orderings (with a delimiter in between) and process each independently to produce two sequence representations h m l which are added </a:t>
            </a:r>
            <a:r>
              <a:rPr lang="en-US" u="sng" dirty="0"/>
              <a:t>element-wise</a:t>
            </a:r>
            <a:r>
              <a:rPr lang="en-US" dirty="0"/>
              <a:t> before being fed into the linear output layer.</a:t>
            </a:r>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a:t>
            </a:r>
            <a:r>
              <a:rPr lang="en-US" b="1" dirty="0"/>
              <a:t>Question Answering </a:t>
            </a:r>
            <a:r>
              <a:rPr lang="en-US" dirty="0"/>
              <a:t>and Commonsense Reasoning For these tasks, we are given a </a:t>
            </a:r>
            <a:r>
              <a:rPr lang="en-US" b="1" dirty="0"/>
              <a:t>context document </a:t>
            </a:r>
            <a:r>
              <a:rPr lang="en-US" dirty="0"/>
              <a:t>z, a </a:t>
            </a:r>
            <a:r>
              <a:rPr lang="en-US" b="1" dirty="0"/>
              <a:t>question</a:t>
            </a:r>
            <a:r>
              <a:rPr lang="en-US" dirty="0"/>
              <a:t> q, and a set of possible answers {</a:t>
            </a:r>
            <a:r>
              <a:rPr lang="en-US" dirty="0" err="1"/>
              <a:t>ak</a:t>
            </a:r>
            <a:r>
              <a:rPr lang="en-US" dirty="0"/>
              <a:t>}. </a:t>
            </a:r>
            <a:r>
              <a:rPr lang="en-US" b="1" dirty="0"/>
              <a:t>We concatenate the document context and question with each possible answer</a:t>
            </a:r>
            <a:r>
              <a:rPr lang="en-US" dirty="0"/>
              <a:t>, adding a delimiter token in between to get [z; q; $; </a:t>
            </a:r>
            <a:r>
              <a:rPr lang="en-US" dirty="0" err="1"/>
              <a:t>ak</a:t>
            </a:r>
            <a:r>
              <a:rPr lang="en-US" dirty="0"/>
              <a:t>]. Each of these sequences are processed independently with our model and then normalized via a </a:t>
            </a:r>
            <a:r>
              <a:rPr lang="en-US" dirty="0" err="1"/>
              <a:t>softmax</a:t>
            </a:r>
            <a:r>
              <a:rPr lang="en-US" dirty="0"/>
              <a:t> layer to produce an output distribution over possible answers.</a:t>
            </a:r>
            <a:endParaRPr lang="en-US" altLang="zh-TW" b="0" dirty="0"/>
          </a:p>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b="0" dirty="0"/>
          </a:p>
        </p:txBody>
      </p:sp>
    </p:spTree>
    <p:extLst>
      <p:ext uri="{BB962C8B-B14F-4D97-AF65-F5344CB8AC3E}">
        <p14:creationId xmlns:p14="http://schemas.microsoft.com/office/powerpoint/2010/main" val="4182131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19</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https://medium.com/walmartglobaltech/the-journey-of-open-ai-gpt-models-32d95b7b7fb2</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dirty="0"/>
          </a:p>
          <a:p>
            <a:pPr algn="l"/>
            <a:r>
              <a:rPr lang="en-US" altLang="zh-TW" sz="1000" b="0" i="0" u="none" strike="noStrike" baseline="0" dirty="0">
                <a:latin typeface="NimbusRomNo9L-Regu"/>
              </a:rPr>
              <a:t>Paper:</a:t>
            </a:r>
          </a:p>
          <a:p>
            <a:pPr algn="l"/>
            <a:r>
              <a:rPr lang="en-US" sz="1200" dirty="0"/>
              <a:t>    We use a multi-layer Transformer decoder [34] for the language model, which is </a:t>
            </a:r>
            <a:r>
              <a:rPr lang="en-US" sz="1200" b="1" dirty="0"/>
              <a:t>a variant of the transformer</a:t>
            </a:r>
            <a:r>
              <a:rPr lang="en-US" sz="1200" dirty="0"/>
              <a:t>. This model applies a multi-headed self-attention operation over the input context tokens followed by position-wise feedforward layers to produce an output distribution over target tokens.</a:t>
            </a:r>
            <a:endParaRPr lang="en-US" altLang="zh-TW" dirty="0"/>
          </a:p>
          <a:p>
            <a:pPr algn="l"/>
            <a:r>
              <a:rPr lang="en-US" sz="1800" b="0" i="0" u="none" strike="noStrike" baseline="0" dirty="0">
                <a:latin typeface="NimbusRomNo9L-Regu"/>
              </a:rPr>
              <a:t>    Pretraining on large amounts of data via the self-supervised language model objective turns out to be a very useful way of incorporating rich information about language, and the resulting representations make it much easier to learn from the generally smaller supervised datasets for tagging or sentiment.</a:t>
            </a:r>
            <a:endParaRPr lang="en-US" altLang="zh-TW" sz="1800" b="0" i="0" u="none" strike="noStrike" baseline="0" dirty="0">
              <a:latin typeface="NimbusRomNo9L-Regu"/>
            </a:endParaRPr>
          </a:p>
          <a:p>
            <a:pPr algn="l"/>
            <a:r>
              <a:rPr lang="en-US" sz="2800" dirty="0"/>
              <a:t>    We use the </a:t>
            </a:r>
            <a:r>
              <a:rPr lang="en-US" sz="2800" b="1" i="0" dirty="0" err="1"/>
              <a:t>BooksCorpus</a:t>
            </a:r>
            <a:r>
              <a:rPr lang="en-US" sz="2800" dirty="0"/>
              <a:t> dataset for training the language model. It contains over </a:t>
            </a:r>
            <a:r>
              <a:rPr lang="en-US" sz="2800" b="1" dirty="0"/>
              <a:t>7,000 </a:t>
            </a:r>
            <a:r>
              <a:rPr lang="en-US" sz="2800" dirty="0"/>
              <a:t>unique unpublished books.</a:t>
            </a:r>
          </a:p>
          <a:p>
            <a:pPr algn="l"/>
            <a:endParaRPr lang="en-US" sz="1800" b="0" i="0" u="none" strike="noStrike" baseline="0" dirty="0">
              <a:latin typeface="NimbusRomNo9L-Regu"/>
            </a:endParaRPr>
          </a:p>
          <a:p>
            <a:pPr algn="l"/>
            <a:r>
              <a:rPr lang="en-US" sz="1800" b="0" i="0" u="none" strike="noStrike" baseline="0" dirty="0">
                <a:latin typeface="NimbusRomNo9L-Regu"/>
              </a:rPr>
              <a:t>   Our experiments also use an </a:t>
            </a:r>
            <a:r>
              <a:rPr lang="en-US" sz="1800" b="1" i="0" u="none" strike="noStrike" baseline="0" dirty="0">
                <a:latin typeface="NimbusRomNo9L-Regu"/>
              </a:rPr>
              <a:t>auxiliary objective</a:t>
            </a:r>
            <a:r>
              <a:rPr lang="en-US" sz="1800" b="0" i="0" u="none" strike="noStrike" baseline="0" dirty="0">
                <a:latin typeface="NimbusRomNo9L-Regu"/>
              </a:rPr>
              <a:t>, but as we show, unsupervised pre-training</a:t>
            </a:r>
          </a:p>
          <a:p>
            <a:pPr algn="l"/>
            <a:r>
              <a:rPr lang="en-US" sz="1800" b="0" i="0" u="none" strike="noStrike" baseline="0" dirty="0">
                <a:latin typeface="NimbusRomNo9L-Regu"/>
              </a:rPr>
              <a:t>already learns several linguistic aspects relevant to target tasks.</a:t>
            </a:r>
          </a:p>
          <a:p>
            <a:pPr algn="l"/>
            <a:endParaRPr lang="en-US" altLang="zh-TW" sz="1800" b="0" i="0" u="none" strike="noStrike" baseline="0" dirty="0">
              <a:latin typeface="NimbusRomNo9L-Regu"/>
            </a:endParaRPr>
          </a:p>
          <a:p>
            <a:pPr algn="l"/>
            <a:r>
              <a:rPr lang="en-US" altLang="zh-TW" sz="1800" b="0" i="0" u="none" strike="noStrike" baseline="0" dirty="0">
                <a:latin typeface="NimbusRomNo9L-Regu"/>
              </a:rPr>
              <a:t>GPT</a:t>
            </a:r>
            <a:r>
              <a:rPr lang="zh-CN" altLang="en-US" sz="1800" b="0" i="0" u="none" strike="noStrike" baseline="0" dirty="0">
                <a:latin typeface="NimbusRomNo9L-Regu"/>
              </a:rPr>
              <a:t>擅长自然语言生成任务。</a:t>
            </a:r>
            <a:r>
              <a:rPr lang="en-US" altLang="zh-CN" sz="1800" b="0" i="0" u="none" strike="noStrike" baseline="0" dirty="0">
                <a:latin typeface="NimbusRomNo9L-Regu"/>
              </a:rPr>
              <a:t>Such summarization, machine translation, response generation, etc.</a:t>
            </a:r>
            <a:endParaRPr lang="en-US" altLang="zh-TW" sz="1800" b="0" i="0" u="none" strike="noStrike" baseline="0" dirty="0">
              <a:latin typeface="NimbusRomNo9L-Regu"/>
            </a:endParaRPr>
          </a:p>
          <a:p>
            <a:pPr marL="0" marR="0" lvl="2" indent="0" algn="l" defTabSz="914400" rtl="0" eaLnBrk="0" fontAlgn="base" latinLnBrk="0" hangingPunct="0">
              <a:lnSpc>
                <a:spcPct val="100000"/>
              </a:lnSpc>
              <a:spcBef>
                <a:spcPct val="0"/>
              </a:spcBef>
              <a:spcAft>
                <a:spcPct val="0"/>
              </a:spcAft>
              <a:buClrTx/>
              <a:buSzTx/>
              <a:buFontTx/>
              <a:buNone/>
              <a:tabLst/>
              <a:defRPr/>
            </a:pPr>
            <a:r>
              <a:rPr kumimoji="0" lang="zh-CN" altLang="en-US" b="0" i="0" u="none" strike="noStrike" kern="1200" cap="none" spc="0" normalizeH="0" baseline="0" noProof="0" dirty="0">
                <a:ln>
                  <a:noFill/>
                </a:ln>
                <a:solidFill>
                  <a:srgbClr val="FF0000"/>
                </a:solidFill>
                <a:effectLst/>
                <a:uLnTx/>
                <a:uFillTx/>
                <a:latin typeface="KaiTi" panose="02010609060101010101" pitchFamily="49" charset="-122"/>
                <a:ea typeface="KaiTi" panose="02010609060101010101" pitchFamily="49" charset="-122"/>
                <a:cs typeface="+mn-cs"/>
              </a:rPr>
              <a:t>预训练</a:t>
            </a:r>
            <a:r>
              <a:rPr kumimoji="0" lang="en-US" altLang="zh-CN" b="0" i="0" u="none" strike="noStrike" kern="1200" cap="none" spc="0" normalizeH="0" baseline="0" noProof="0" dirty="0">
                <a:ln>
                  <a:noFill/>
                </a:ln>
                <a:solidFill>
                  <a:srgbClr val="FF0000"/>
                </a:solidFill>
                <a:effectLst/>
                <a:uLnTx/>
                <a:uFillTx/>
                <a:latin typeface="KaiTi" panose="02010609060101010101" pitchFamily="49" charset="-122"/>
                <a:ea typeface="KaiTi" panose="02010609060101010101" pitchFamily="49" charset="-122"/>
                <a:cs typeface="+mn-cs"/>
              </a:rPr>
              <a:t>/</a:t>
            </a:r>
            <a:r>
              <a:rPr kumimoji="0" lang="zh-CN" altLang="en-US" b="0" i="0" u="none" strike="noStrike" kern="1200" cap="none" spc="0" normalizeH="0" baseline="0" noProof="0" dirty="0">
                <a:ln>
                  <a:noFill/>
                </a:ln>
                <a:solidFill>
                  <a:srgbClr val="FF0000"/>
                </a:solidFill>
                <a:effectLst/>
                <a:uLnTx/>
                <a:uFillTx/>
                <a:latin typeface="KaiTi" panose="02010609060101010101" pitchFamily="49" charset="-122"/>
                <a:ea typeface="KaiTi" panose="02010609060101010101" pitchFamily="49" charset="-122"/>
                <a:cs typeface="+mn-cs"/>
              </a:rPr>
              <a:t>适应</a:t>
            </a:r>
            <a:r>
              <a:rPr lang="zh-CN" altLang="en-US" dirty="0">
                <a:solidFill>
                  <a:sysClr val="windowText" lastClr="000000"/>
                </a:solidFill>
                <a:latin typeface="KaiTi" panose="02010609060101010101" pitchFamily="49" charset="-122"/>
                <a:ea typeface="KaiTi" panose="02010609060101010101" pitchFamily="49" charset="-122"/>
              </a:rPr>
              <a:t>模式（</a:t>
            </a:r>
            <a:r>
              <a:rPr lang="en-US" altLang="zh-CN" dirty="0">
                <a:solidFill>
                  <a:sysClr val="windowText" lastClr="000000"/>
                </a:solidFill>
                <a:latin typeface="KaiTi" panose="02010609060101010101" pitchFamily="49" charset="-122"/>
                <a:ea typeface="KaiTi" panose="02010609060101010101" pitchFamily="49" charset="-122"/>
              </a:rPr>
              <a:t>Pre-Training/Adaption</a:t>
            </a:r>
            <a:r>
              <a:rPr lang="zh-CN" altLang="en-US" dirty="0">
                <a:solidFill>
                  <a:sysClr val="windowText" lastClr="000000"/>
                </a:solidFill>
                <a:latin typeface="KaiTi" panose="02010609060101010101" pitchFamily="49" charset="-122"/>
                <a:ea typeface="KaiTi" panose="02010609060101010101" pitchFamily="49" charset="-122"/>
              </a:rPr>
              <a:t>）</a:t>
            </a:r>
            <a:r>
              <a:rPr kumimoji="0" lang="zh-CN" altLang="en-US" b="0" i="0" u="none" strike="noStrike" kern="1200" cap="none" spc="0" normalizeH="0" baseline="0" noProof="0" dirty="0">
                <a:ln>
                  <a:noFill/>
                </a:ln>
                <a:solidFill>
                  <a:sysClr val="windowText" lastClr="000000"/>
                </a:solidFill>
                <a:effectLst/>
                <a:uLnTx/>
                <a:uFillTx/>
                <a:latin typeface="KaiTi" panose="02010609060101010101" pitchFamily="49" charset="-122"/>
                <a:ea typeface="KaiTi" panose="02010609060101010101" pitchFamily="49" charset="-122"/>
                <a:cs typeface="+mn-cs"/>
              </a:rPr>
              <a:t>：在大量数据上</a:t>
            </a:r>
            <a:r>
              <a:rPr kumimoji="0" lang="zh-CN" altLang="en-US" b="0" i="0" u="none" strike="noStrike" kern="1200" cap="none" spc="0" normalizeH="0" baseline="0" noProof="0" dirty="0">
                <a:ln>
                  <a:noFill/>
                </a:ln>
                <a:solidFill>
                  <a:srgbClr val="FF0000"/>
                </a:solidFill>
                <a:effectLst/>
                <a:uLnTx/>
                <a:uFillTx/>
                <a:latin typeface="KaiTi" panose="02010609060101010101" pitchFamily="49" charset="-122"/>
                <a:ea typeface="KaiTi" panose="02010609060101010101" pitchFamily="49" charset="-122"/>
                <a:cs typeface="+mn-cs"/>
              </a:rPr>
              <a:t>预训练</a:t>
            </a:r>
            <a:r>
              <a:rPr kumimoji="0" lang="zh-CN" altLang="en-US" b="0" i="0" u="none" strike="noStrike" kern="1200" cap="none" spc="0" normalizeH="0" baseline="0" noProof="0" dirty="0">
                <a:ln>
                  <a:noFill/>
                </a:ln>
                <a:solidFill>
                  <a:sysClr val="windowText" lastClr="000000"/>
                </a:solidFill>
                <a:effectLst/>
                <a:uLnTx/>
                <a:uFillTx/>
                <a:latin typeface="KaiTi" panose="02010609060101010101" pitchFamily="49" charset="-122"/>
                <a:ea typeface="KaiTi" panose="02010609060101010101" pitchFamily="49" charset="-122"/>
                <a:cs typeface="+mn-cs"/>
              </a:rPr>
              <a:t>一个语言模型并使其</a:t>
            </a:r>
            <a:r>
              <a:rPr kumimoji="0" lang="zh-CN" altLang="en-US" b="0" i="0" u="none" strike="noStrike" kern="1200" cap="none" spc="0" normalizeH="0" baseline="0" noProof="0" dirty="0">
                <a:ln>
                  <a:noFill/>
                </a:ln>
                <a:solidFill>
                  <a:srgbClr val="FF0000"/>
                </a:solidFill>
                <a:effectLst/>
                <a:uLnTx/>
                <a:uFillTx/>
                <a:latin typeface="KaiTi" panose="02010609060101010101" pitchFamily="49" charset="-122"/>
                <a:ea typeface="KaiTi" panose="02010609060101010101" pitchFamily="49" charset="-122"/>
                <a:cs typeface="+mn-cs"/>
              </a:rPr>
              <a:t>适应</a:t>
            </a:r>
            <a:r>
              <a:rPr kumimoji="0" lang="zh-CN" altLang="en-US" b="0" i="0" u="none" strike="noStrike" kern="1200" cap="none" spc="0" normalizeH="0" baseline="0" noProof="0" dirty="0">
                <a:ln>
                  <a:noFill/>
                </a:ln>
                <a:solidFill>
                  <a:sysClr val="windowText" lastClr="000000"/>
                </a:solidFill>
                <a:effectLst/>
                <a:uLnTx/>
                <a:uFillTx/>
                <a:latin typeface="KaiTi" panose="02010609060101010101" pitchFamily="49" charset="-122"/>
                <a:ea typeface="KaiTi" panose="02010609060101010101" pitchFamily="49" charset="-122"/>
                <a:cs typeface="+mn-cs"/>
              </a:rPr>
              <a:t>多个下游应用任务。斯坦福大学学者称之为</a:t>
            </a:r>
            <a:r>
              <a:rPr kumimoji="0" lang="zh-CN" altLang="en-US" b="0" i="0" u="none" strike="noStrike" kern="1200" cap="none" spc="0" normalizeH="0" baseline="0" noProof="0" dirty="0">
                <a:ln>
                  <a:noFill/>
                </a:ln>
                <a:solidFill>
                  <a:srgbClr val="FF0000"/>
                </a:solidFill>
                <a:effectLst/>
                <a:uLnTx/>
                <a:uFillTx/>
                <a:latin typeface="KaiTi" panose="02010609060101010101" pitchFamily="49" charset="-122"/>
                <a:ea typeface="KaiTi" panose="02010609060101010101" pitchFamily="49" charset="-122"/>
                <a:cs typeface="+mn-cs"/>
              </a:rPr>
              <a:t>基础模型</a:t>
            </a:r>
            <a:r>
              <a:rPr kumimoji="0" lang="zh-CN" altLang="en-US" b="0" i="0" u="none" strike="noStrike" kern="1200" cap="none" spc="0" normalizeH="0" baseline="0" noProof="0" dirty="0">
                <a:ln>
                  <a:noFill/>
                </a:ln>
                <a:solidFill>
                  <a:sysClr val="windowText" lastClr="000000"/>
                </a:solidFill>
                <a:effectLst/>
                <a:uLnTx/>
                <a:uFillTx/>
                <a:latin typeface="KaiTi" panose="02010609060101010101" pitchFamily="49" charset="-122"/>
                <a:ea typeface="KaiTi" panose="02010609060101010101" pitchFamily="49" charset="-122"/>
                <a:cs typeface="+mn-cs"/>
              </a:rPr>
              <a:t>。</a:t>
            </a:r>
            <a:endParaRPr kumimoji="0" lang="en-US" altLang="zh-CN" b="0" i="0" u="none" strike="noStrike" kern="1200" cap="none" spc="0" normalizeH="0" baseline="0" noProof="0" dirty="0">
              <a:ln>
                <a:noFill/>
              </a:ln>
              <a:solidFill>
                <a:sysClr val="windowText" lastClr="000000"/>
              </a:solidFill>
              <a:effectLst/>
              <a:uLnTx/>
              <a:uFillTx/>
              <a:latin typeface="KaiTi" panose="02010609060101010101" pitchFamily="49" charset="-122"/>
              <a:ea typeface="KaiTi" panose="02010609060101010101" pitchFamily="49" charset="-122"/>
              <a:cs typeface="+mn-cs"/>
            </a:endParaRPr>
          </a:p>
          <a:p>
            <a:pPr marL="0" marR="0" lvl="2" indent="0" algn="l" defTabSz="914400" rtl="0" eaLnBrk="0" fontAlgn="base" latinLnBrk="0" hangingPunct="0">
              <a:lnSpc>
                <a:spcPct val="100000"/>
              </a:lnSpc>
              <a:spcBef>
                <a:spcPct val="0"/>
              </a:spcBef>
              <a:spcAft>
                <a:spcPct val="0"/>
              </a:spcAft>
              <a:buClrTx/>
              <a:buSzTx/>
              <a:buFontTx/>
              <a:buNone/>
              <a:tabLst/>
              <a:defRPr/>
            </a:pPr>
            <a:r>
              <a:rPr lang="en-US" sz="1200" b="0" i="0" u="none" strike="noStrike" baseline="0" dirty="0">
                <a:latin typeface="NimbusRomNo9L-Regu"/>
              </a:rPr>
              <a:t>    Different from traditional supervised learning, PLMs based on self-supervised learning are usually pre-trained on general-purpose large-scale unlabeled data first and then fine-tuned on small-scale labeled data for the specific tasks.</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sz="1200" b="0" i="0" u="none" strike="noStrike" baseline="0" dirty="0">
              <a:latin typeface="NimbusRomNo9L-Regu"/>
            </a:endParaRPr>
          </a:p>
          <a:p>
            <a:pPr marL="0" marR="0" lvl="2" indent="0" algn="l" defTabSz="914400" rtl="0" eaLnBrk="0" fontAlgn="base" latinLnBrk="0" hangingPunct="0">
              <a:lnSpc>
                <a:spcPct val="100000"/>
              </a:lnSpc>
              <a:spcBef>
                <a:spcPct val="0"/>
              </a:spcBef>
              <a:spcAft>
                <a:spcPct val="0"/>
              </a:spcAft>
              <a:buClrTx/>
              <a:buSzTx/>
              <a:buFontTx/>
              <a:buNone/>
              <a:tabLst/>
              <a:defRPr/>
            </a:pPr>
            <a:r>
              <a:rPr lang="en-US" sz="1200" b="0" i="0" u="none" strike="noStrike" baseline="0" dirty="0">
                <a:latin typeface="NimbusRomNo9L-Regu"/>
              </a:rPr>
              <a:t>Chapter 11, P1:</a:t>
            </a:r>
            <a:endParaRPr lang="en-US" altLang="zh-TW" dirty="0">
              <a:effectLst/>
              <a:latin typeface="Arial" panose="020B0604020202020204" pitchFamily="34" charset="0"/>
            </a:endParaRPr>
          </a:p>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TW" dirty="0"/>
              <a:t>    </a:t>
            </a:r>
            <a:r>
              <a:rPr lang="en-US" sz="1800" kern="100" dirty="0">
                <a:effectLst/>
                <a:latin typeface="Times New Roman" panose="02020603050405020304" pitchFamily="18" charset="0"/>
                <a:ea typeface="PMingLiU" panose="02020500000000000000" pitchFamily="18" charset="-120"/>
              </a:rPr>
              <a:t>The bulk of this </a:t>
            </a:r>
            <a:r>
              <a:rPr lang="en-US" sz="1800" kern="100" dirty="0">
                <a:solidFill>
                  <a:srgbClr val="FF0000"/>
                </a:solidFill>
                <a:effectLst/>
                <a:latin typeface="Times New Roman" panose="02020603050405020304" pitchFamily="18" charset="0"/>
                <a:ea typeface="PMingLiU" panose="02020500000000000000" pitchFamily="18" charset="-120"/>
              </a:rPr>
              <a:t>knowledge acquisition </a:t>
            </a:r>
            <a:r>
              <a:rPr lang="en-US" sz="1800" kern="100" dirty="0">
                <a:effectLst/>
                <a:latin typeface="Times New Roman" panose="02020603050405020304" pitchFamily="18" charset="0"/>
                <a:ea typeface="PMingLiU" panose="02020500000000000000" pitchFamily="18" charset="-120"/>
              </a:rPr>
              <a:t>happens as a by-product of </a:t>
            </a:r>
            <a:r>
              <a:rPr lang="en-US" sz="1800" kern="100" dirty="0">
                <a:solidFill>
                  <a:srgbClr val="FF0000"/>
                </a:solidFill>
                <a:effectLst/>
                <a:latin typeface="Times New Roman" panose="02020603050405020304" pitchFamily="18" charset="0"/>
                <a:ea typeface="PMingLiU" panose="02020500000000000000" pitchFamily="18" charset="-120"/>
              </a:rPr>
              <a:t>reading</a:t>
            </a:r>
            <a:r>
              <a:rPr lang="en-US" sz="1800" kern="100" dirty="0">
                <a:effectLst/>
                <a:latin typeface="Times New Roman" panose="02020603050405020304" pitchFamily="18" charset="0"/>
                <a:ea typeface="PMingLiU" panose="02020500000000000000" pitchFamily="18" charset="-120"/>
              </a:rPr>
              <a:t>. Research into the average amount of time children spend reading, and the lexical diversity of the texts they read, indicate that it is possible to achieve the desired rate.</a:t>
            </a:r>
            <a:endParaRPr lang="en-US" sz="1800" kern="100" dirty="0">
              <a:effectLst/>
              <a:latin typeface="Times New Roman" panose="02020603050405020304" pitchFamily="18" charset="0"/>
              <a:ea typeface="SimSun" panose="02010600030101010101" pitchFamily="2" charset="-122"/>
            </a:endParaRPr>
          </a:p>
          <a:p>
            <a:pPr marL="0" marR="0" lvl="2" indent="0" algn="l" defTabSz="914400" rtl="0" eaLnBrk="0" fontAlgn="base" latinLnBrk="0" hangingPunct="0">
              <a:lnSpc>
                <a:spcPct val="100000"/>
              </a:lnSpc>
              <a:spcBef>
                <a:spcPct val="0"/>
              </a:spcBef>
              <a:spcAft>
                <a:spcPct val="0"/>
              </a:spcAft>
              <a:buClrTx/>
              <a:buSzTx/>
              <a:buFontTx/>
              <a:buNone/>
              <a:tabLst/>
              <a:defRPr/>
            </a:pPr>
            <a:endParaRPr lang="en-US" altLang="zh-TW"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sz="1200" b="0" i="0" u="none" strike="noStrike" baseline="0" dirty="0">
                <a:latin typeface="NimbusRomNo9L-Regu"/>
              </a:rPr>
              <a:t>Chapter 11, P2:</a:t>
            </a:r>
            <a:endParaRPr lang="en-US" altLang="zh-TW"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TW" dirty="0"/>
              <a:t>    We call pretraining the process of learning some sort of representation of meaning for words or sentences by processing very large amounts of text. We’ll call these pretrained models pretrained language models, since they can take the form of the transformer language models we introduced in Chapter 9. We call fine-tuning the process of taking the representations from these pretrained models, and further training the model, often via an added neural net classifier, to perform some downstream task like named entity tagging or question answering or coreference. The intuition is that the pretraining phase learns a language model that instantiates a rich representations of word meaning, that thus enables the model to more easily learn (‘be fine-tuned to’) the requirements of a downstream language understanding task.</a:t>
            </a:r>
          </a:p>
          <a:p>
            <a:pPr algn="l"/>
            <a:endParaRPr lang="en-GB" altLang="zh-TW" dirty="0"/>
          </a:p>
        </p:txBody>
      </p:sp>
    </p:spTree>
    <p:extLst>
      <p:ext uri="{BB962C8B-B14F-4D97-AF65-F5344CB8AC3E}">
        <p14:creationId xmlns:p14="http://schemas.microsoft.com/office/powerpoint/2010/main" val="604333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31">
            <a:extLst>
              <a:ext uri="{FF2B5EF4-FFF2-40B4-BE49-F238E27FC236}">
                <a16:creationId xmlns:a16="http://schemas.microsoft.com/office/drawing/2014/main" id="{FB7BBF23-0E59-4A93-9DD6-2BC456E01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ACFCD161-A7EA-4BDC-876A-4C294145373E}" type="slidenum">
              <a:rPr lang="zh-TW" altLang="en-GB" sz="1200">
                <a:latin typeface="Times New Roman" panose="02020603050405020304" pitchFamily="18" charset="0"/>
              </a:rPr>
              <a:pPr/>
              <a:t>2</a:t>
            </a:fld>
            <a:endParaRPr lang="en-GB" altLang="zh-TW" sz="1200">
              <a:latin typeface="Times New Roman" panose="02020603050405020304" pitchFamily="18" charset="0"/>
            </a:endParaRPr>
          </a:p>
        </p:txBody>
      </p:sp>
      <p:sp>
        <p:nvSpPr>
          <p:cNvPr id="33795" name="Rectangle 2">
            <a:extLst>
              <a:ext uri="{FF2B5EF4-FFF2-40B4-BE49-F238E27FC236}">
                <a16:creationId xmlns:a16="http://schemas.microsoft.com/office/drawing/2014/main" id="{5F6D4203-A3A5-4BB1-910A-0ECB72406B6E}"/>
              </a:ext>
            </a:extLst>
          </p:cNvPr>
          <p:cNvSpPr>
            <a:spLocks noGrp="1" noRot="1" noChangeAspect="1" noChangeArrowheads="1" noTextEdit="1"/>
          </p:cNvSpPr>
          <p:nvPr>
            <p:ph type="sldImg"/>
          </p:nvPr>
        </p:nvSpPr>
        <p:spPr>
          <a:xfrm>
            <a:off x="149225" y="742950"/>
            <a:ext cx="6569075" cy="3695700"/>
          </a:xfrm>
          <a:ln/>
        </p:spPr>
      </p:sp>
      <p:sp>
        <p:nvSpPr>
          <p:cNvPr id="33796" name="Rectangle 3">
            <a:extLst>
              <a:ext uri="{FF2B5EF4-FFF2-40B4-BE49-F238E27FC236}">
                <a16:creationId xmlns:a16="http://schemas.microsoft.com/office/drawing/2014/main" id="{C4C828D8-F121-4AD1-8D81-C9B8613A3B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TW"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A5E72-504A-F46A-6AA0-1C0BCF038AA9}"/>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A785EE41-7D81-1721-C1A5-D97F50AFFE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20</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AC5615E2-609F-0DEC-003C-B1F4F62EECD8}"/>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C8F0B6E2-F965-5A1C-A8A2-ABB993AF65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https://medium.com/walmartglobaltech/the-journey-of-open-ai-gpt-models-32d95b7b7fb2</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dirty="0"/>
          </a:p>
          <a:p>
            <a:pPr algn="l"/>
            <a:r>
              <a:rPr lang="en-US" altLang="zh-TW" sz="1000" b="0" i="0" u="none" strike="noStrike" baseline="0" dirty="0">
                <a:latin typeface="NimbusRomNo9L-Regu"/>
              </a:rPr>
              <a:t>Paper:</a:t>
            </a:r>
          </a:p>
          <a:p>
            <a:pPr algn="l"/>
            <a:r>
              <a:rPr lang="en-US" sz="1200" dirty="0"/>
              <a:t>    We use a multi-layer Transformer decoder [34] for the language model, which is </a:t>
            </a:r>
            <a:r>
              <a:rPr lang="en-US" sz="1200" b="1" dirty="0"/>
              <a:t>a variant of the transformer</a:t>
            </a:r>
            <a:r>
              <a:rPr lang="en-US" sz="1200" dirty="0"/>
              <a:t> [62]. This model applies a multi-headed self-attention operation over the input context tokens followed by position-wise feedforward layers to produce an output distribution over target tokens.</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altLang="zh-TW" dirty="0"/>
          </a:p>
          <a:p>
            <a:pPr algn="l"/>
            <a:r>
              <a:rPr lang="en-US" sz="1800" b="0" i="0" u="none" strike="noStrike" baseline="0" dirty="0">
                <a:latin typeface="NimbusRomNo9L-Regu"/>
              </a:rPr>
              <a:t>    Pretraining on large amounts of data via the self-supervised language model objective turns out to be a very useful way of incorporating rich information about language, and the resulting representations make it much easier to learn from the generally smaller supervised datasets for tagging or sentiment.</a:t>
            </a:r>
          </a:p>
          <a:p>
            <a:pPr algn="l"/>
            <a:endParaRPr lang="en-US" altLang="zh-TW" sz="1800" b="0" i="0" u="none" strike="noStrike" baseline="0" dirty="0">
              <a:latin typeface="NimbusRomNo9L-Regu"/>
            </a:endParaRPr>
          </a:p>
          <a:p>
            <a:pPr algn="l"/>
            <a:r>
              <a:rPr lang="en-US" sz="2800" dirty="0"/>
              <a:t>    We use the </a:t>
            </a:r>
            <a:r>
              <a:rPr lang="en-US" sz="2800" b="1" i="0" dirty="0" err="1"/>
              <a:t>BooksCorpus</a:t>
            </a:r>
            <a:r>
              <a:rPr lang="en-US" sz="2800" dirty="0"/>
              <a:t> dataset for training the language model. It contains over </a:t>
            </a:r>
            <a:r>
              <a:rPr lang="en-US" sz="2800" b="1" dirty="0"/>
              <a:t>7,000 </a:t>
            </a:r>
            <a:r>
              <a:rPr lang="en-US" sz="2800" dirty="0"/>
              <a:t>unique unpublished books.</a:t>
            </a:r>
            <a:endParaRPr lang="en-US" sz="1800" b="0" i="0" u="none" strike="noStrike" baseline="0" dirty="0">
              <a:latin typeface="NimbusRomNo9L-Regu"/>
            </a:endParaRPr>
          </a:p>
          <a:p>
            <a:pPr algn="l"/>
            <a:endParaRPr lang="en-US" altLang="zh-TW" sz="1800" b="0" i="0" u="none" strike="noStrike" baseline="0" dirty="0">
              <a:latin typeface="NimbusRomNo9L-Regu"/>
            </a:endParaRPr>
          </a:p>
          <a:p>
            <a:pPr algn="l"/>
            <a:r>
              <a:rPr lang="en-US" altLang="zh-TW" sz="1800" b="0" i="0" u="none" strike="noStrike" baseline="0" dirty="0">
                <a:latin typeface="NimbusRomNo9L-Regu"/>
              </a:rPr>
              <a:t>GPT</a:t>
            </a:r>
            <a:r>
              <a:rPr lang="zh-CN" altLang="en-US" sz="1800" b="0" i="0" u="none" strike="noStrike" baseline="0" dirty="0">
                <a:latin typeface="NimbusRomNo9L-Regu"/>
              </a:rPr>
              <a:t>擅长自然语言生成任务。</a:t>
            </a:r>
            <a:r>
              <a:rPr lang="en-US" altLang="zh-CN" sz="1800" b="0" i="0" u="none" strike="noStrike" baseline="0" dirty="0">
                <a:latin typeface="NimbusRomNo9L-Regu"/>
              </a:rPr>
              <a:t>Such summarization, machine translation, response generation, etc.</a:t>
            </a:r>
            <a:endParaRPr lang="en-GB" altLang="zh-TW" dirty="0"/>
          </a:p>
        </p:txBody>
      </p:sp>
    </p:spTree>
    <p:extLst>
      <p:ext uri="{BB962C8B-B14F-4D97-AF65-F5344CB8AC3E}">
        <p14:creationId xmlns:p14="http://schemas.microsoft.com/office/powerpoint/2010/main" val="1777967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21</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sz="1200" b="0" i="0" u="none" strike="noStrike" baseline="0" dirty="0">
                <a:latin typeface="NimbusRomNo9L-Regu"/>
              </a:rPr>
              <a:t>Chapter 11, P1:</a:t>
            </a:r>
            <a:endParaRPr lang="en-US" altLang="zh-TW" dirty="0">
              <a:effectLst/>
              <a:latin typeface="Arial" panose="020B0604020202020204" pitchFamily="34" charset="0"/>
            </a:endParaRPr>
          </a:p>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TW" dirty="0"/>
              <a:t>    </a:t>
            </a:r>
            <a:r>
              <a:rPr lang="en-US" sz="1800" kern="100" dirty="0">
                <a:effectLst/>
                <a:latin typeface="Times New Roman" panose="02020603050405020304" pitchFamily="18" charset="0"/>
                <a:ea typeface="PMingLiU" panose="02020500000000000000" pitchFamily="18" charset="-120"/>
              </a:rPr>
              <a:t>The bulk of this </a:t>
            </a:r>
            <a:r>
              <a:rPr lang="en-US" sz="1800" kern="100" dirty="0">
                <a:solidFill>
                  <a:srgbClr val="FF0000"/>
                </a:solidFill>
                <a:effectLst/>
                <a:latin typeface="Times New Roman" panose="02020603050405020304" pitchFamily="18" charset="0"/>
                <a:ea typeface="PMingLiU" panose="02020500000000000000" pitchFamily="18" charset="-120"/>
              </a:rPr>
              <a:t>knowledge acquisition </a:t>
            </a:r>
            <a:r>
              <a:rPr lang="en-US" sz="1800" kern="100" dirty="0">
                <a:effectLst/>
                <a:latin typeface="Times New Roman" panose="02020603050405020304" pitchFamily="18" charset="0"/>
                <a:ea typeface="PMingLiU" panose="02020500000000000000" pitchFamily="18" charset="-120"/>
              </a:rPr>
              <a:t>happens as a by-product of </a:t>
            </a:r>
            <a:r>
              <a:rPr lang="en-US" sz="1800" kern="100" dirty="0">
                <a:solidFill>
                  <a:srgbClr val="FF0000"/>
                </a:solidFill>
                <a:effectLst/>
                <a:latin typeface="Times New Roman" panose="02020603050405020304" pitchFamily="18" charset="0"/>
                <a:ea typeface="PMingLiU" panose="02020500000000000000" pitchFamily="18" charset="-120"/>
              </a:rPr>
              <a:t>reading</a:t>
            </a:r>
            <a:r>
              <a:rPr lang="en-US" sz="1800" kern="100" dirty="0">
                <a:effectLst/>
                <a:latin typeface="Times New Roman" panose="02020603050405020304" pitchFamily="18" charset="0"/>
                <a:ea typeface="PMingLiU" panose="02020500000000000000" pitchFamily="18" charset="-120"/>
              </a:rPr>
              <a:t>. Research into the average amount of time children spend reading, and the lexical diversity of the texts they read, indicate that it is possible to achieve the desired rate.</a:t>
            </a:r>
            <a:endParaRPr lang="en-US" sz="1800" kern="100" dirty="0">
              <a:effectLst/>
              <a:latin typeface="Times New Roman" panose="02020603050405020304" pitchFamily="18" charset="0"/>
              <a:ea typeface="SimSun" panose="02010600030101010101" pitchFamily="2" charset="-122"/>
            </a:endParaRPr>
          </a:p>
          <a:p>
            <a:pPr marL="0" marR="0" lvl="2" indent="0" algn="l" defTabSz="914400" rtl="0" eaLnBrk="0" fontAlgn="base" latinLnBrk="0" hangingPunct="0">
              <a:lnSpc>
                <a:spcPct val="100000"/>
              </a:lnSpc>
              <a:spcBef>
                <a:spcPct val="0"/>
              </a:spcBef>
              <a:spcAft>
                <a:spcPct val="0"/>
              </a:spcAft>
              <a:buClrTx/>
              <a:buSzTx/>
              <a:buFontTx/>
              <a:buNone/>
              <a:tabLst/>
              <a:defRPr/>
            </a:pPr>
            <a:endParaRPr lang="en-US" altLang="zh-TW"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sz="1200" b="0" i="0" u="none" strike="noStrike" baseline="0" dirty="0">
                <a:latin typeface="NimbusRomNo9L-Regu"/>
              </a:rPr>
              <a:t>Chapter 11, P2:</a:t>
            </a:r>
            <a:endParaRPr lang="en-US" altLang="zh-TW"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TW" dirty="0"/>
              <a:t>    We call pretraining the process of learning some sort of representation of meaning for words or sentences by processing very large amounts of text. We’ll call these </a:t>
            </a:r>
            <a:r>
              <a:rPr lang="en-US" altLang="zh-TW" dirty="0" err="1"/>
              <a:t>pretrained</a:t>
            </a:r>
            <a:r>
              <a:rPr lang="en-US" altLang="zh-TW" dirty="0"/>
              <a:t> models </a:t>
            </a:r>
            <a:r>
              <a:rPr lang="en-US" altLang="zh-TW" dirty="0" err="1"/>
              <a:t>pretrained</a:t>
            </a:r>
            <a:r>
              <a:rPr lang="en-US" altLang="zh-TW" dirty="0"/>
              <a:t> language models, since they can take the form of the transformer language models we introduced in Chapter 9. We call fine-tuning the process of taking the representations from these </a:t>
            </a:r>
            <a:r>
              <a:rPr lang="en-US" altLang="zh-TW" dirty="0" err="1"/>
              <a:t>pretrained</a:t>
            </a:r>
            <a:r>
              <a:rPr lang="en-US" altLang="zh-TW" dirty="0"/>
              <a:t> models, and further training the model, often via an added neural net classifier, to perform some downstream task like named entity tagging or question answering or </a:t>
            </a:r>
            <a:r>
              <a:rPr lang="en-US" altLang="zh-TW" dirty="0" err="1"/>
              <a:t>coreference</a:t>
            </a:r>
            <a:r>
              <a:rPr lang="en-US" altLang="zh-TW" dirty="0"/>
              <a:t>. The intuition is that the pretraining phase learns a language model that instantiates a rich representations of word meaning, that thus enables the model to more easily learn (‘be fine-tuned to’) the requirements of a downstream language understanding task.</a:t>
            </a:r>
            <a:endParaRPr lang="en-GB" altLang="zh-TW" dirty="0"/>
          </a:p>
        </p:txBody>
      </p:sp>
    </p:spTree>
    <p:extLst>
      <p:ext uri="{BB962C8B-B14F-4D97-AF65-F5344CB8AC3E}">
        <p14:creationId xmlns:p14="http://schemas.microsoft.com/office/powerpoint/2010/main" val="2622941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22</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800" b="0" i="0" u="none" strike="noStrike" baseline="0" dirty="0">
                <a:latin typeface="NimbusRomNo9L-Regu"/>
              </a:rPr>
              <a:t>   GPT-1: We designed a series of heuristic solutions that use the underlying generative model to perform tasks without supervised finetuning.</a:t>
            </a:r>
          </a:p>
          <a:p>
            <a:pPr algn="l"/>
            <a:endParaRPr lang="en-US" altLang="zh-TW" sz="1800" b="0" i="0" u="none" strike="noStrike" baseline="0" dirty="0">
              <a:latin typeface="NimbusRomNo9L-Regu"/>
            </a:endParaRPr>
          </a:p>
          <a:p>
            <a:pPr algn="l"/>
            <a:r>
              <a:rPr lang="en-US" altLang="zh-TW" sz="1800" b="0" i="0" u="none" strike="noStrike" baseline="0" dirty="0">
                <a:latin typeface="NimbusRomNo9L-Regu"/>
              </a:rPr>
              <a:t>    GPT-2 small=GPT-1, GPT-2 is 10 times more than GPT-1.</a:t>
            </a:r>
          </a:p>
          <a:p>
            <a:pPr algn="l"/>
            <a:endParaRPr lang="en-US" altLang="zh-TW" sz="1800" b="0" i="0" u="none" strike="noStrike" baseline="0" dirty="0">
              <a:latin typeface="NimbusRomNo9L-Regu"/>
            </a:endParaRPr>
          </a:p>
          <a:p>
            <a:pPr algn="l"/>
            <a:r>
              <a:rPr lang="en-US" altLang="zh-TW" sz="1800" b="0" i="0" u="none" strike="noStrike" baseline="0" dirty="0">
                <a:latin typeface="NimbusRomNo9L-Regu"/>
              </a:rPr>
              <a:t>    GPT-2: </a:t>
            </a:r>
            <a:r>
              <a:rPr lang="en-US" sz="1800" b="0" i="0" u="none" strike="noStrike" baseline="0" dirty="0">
                <a:latin typeface="NimbusRomNo9L-Regu"/>
              </a:rPr>
              <a:t>GPT-2 aimed at learning multiple tasks using the same unsupervised model. To achieve that, the learning objective should be modified to P(</a:t>
            </a:r>
            <a:r>
              <a:rPr lang="en-US" sz="1800" b="0" i="0" u="none" strike="noStrike" baseline="0" dirty="0" err="1">
                <a:latin typeface="NimbusRomNo9L-Regu"/>
              </a:rPr>
              <a:t>output|input</a:t>
            </a:r>
            <a:r>
              <a:rPr lang="en-US" sz="1800" b="0" i="0" u="none" strike="noStrike" baseline="0" dirty="0">
                <a:latin typeface="NimbusRomNo9L-Regu"/>
              </a:rPr>
              <a:t>, task). This modification is known as task conditioning, where the model is expected to produce different output for same input for different tasks. In stead of rearranging the sequence, as was done for GPT-1 for fine-turning, input to GPT-2 was given in a format which expected the model to understand the nature of task and provide answers. </a:t>
            </a:r>
            <a:endParaRPr lang="en-GB" altLang="zh-TW" b="0" dirty="0"/>
          </a:p>
        </p:txBody>
      </p:sp>
    </p:spTree>
    <p:extLst>
      <p:ext uri="{BB962C8B-B14F-4D97-AF65-F5344CB8AC3E}">
        <p14:creationId xmlns:p14="http://schemas.microsoft.com/office/powerpoint/2010/main" val="3332386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23</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2800" dirty="0"/>
              <a:t>    Our suspicion is that the prevalence of single task training on single domain datasets is a major contributor to the lack of generalization observed in current systems. </a:t>
            </a:r>
          </a:p>
          <a:p>
            <a:pPr algn="l"/>
            <a:endParaRPr lang="en-US" sz="1800" b="0" i="0" u="none" strike="noStrike" baseline="0" dirty="0">
              <a:latin typeface="NimbusRomNo9L-Regu"/>
            </a:endParaRPr>
          </a:p>
          <a:p>
            <a:pPr algn="l"/>
            <a:r>
              <a:rPr lang="en-US" sz="1800" b="0" i="0" u="none" strike="noStrike" baseline="0" dirty="0">
                <a:latin typeface="NimbusRomNo9L-Regu"/>
              </a:rPr>
              <a:t>    Our largest model, GPT-2, is a 1.5B parameter Transformer that achieves state of the art results on 7 out of 8 tested language modeling datasets in </a:t>
            </a:r>
            <a:r>
              <a:rPr lang="en-US" sz="1800" b="1" i="0" u="none" strike="noStrike" baseline="0" dirty="0">
                <a:latin typeface="NimbusRomNo9L-Regu"/>
              </a:rPr>
              <a:t>a zero-shot setting</a:t>
            </a:r>
            <a:r>
              <a:rPr lang="en-US" sz="1800" b="0" i="0" u="none" strike="noStrike" baseline="0" dirty="0">
                <a:latin typeface="NimbusRomNo9L-Regu"/>
              </a:rPr>
              <a:t> but still underfits </a:t>
            </a:r>
            <a:r>
              <a:rPr lang="en-US" sz="1800" b="0" i="0" u="none" strike="noStrike" baseline="0" dirty="0" err="1">
                <a:latin typeface="NimbusRomNo9L-Regu"/>
              </a:rPr>
              <a:t>WebText</a:t>
            </a:r>
            <a:r>
              <a:rPr lang="en-US" sz="1800" b="0" i="0" u="none" strike="noStrike" baseline="0" dirty="0">
                <a:latin typeface="NimbusRomNo9L-Regu"/>
              </a:rPr>
              <a:t>. …… We would like to move towards more general systems which can perform many tasks – eventually without the need to manually create and label a training dataset for each one. …. We demonstrate language models can perform down-stream tasks in a zero-shot setting – without any parameter or architecture modification. We demonstrate this approach shows potential by highlighting the ability of language models to perform a wide range of tasks in a zero-shot setting.</a:t>
            </a:r>
            <a:endParaRPr lang="en-US" altLang="zh-TW" sz="1800" b="0" i="0" u="none" strike="noStrike" baseline="0" dirty="0">
              <a:latin typeface="NimbusRomNo9L-Regu"/>
            </a:endParaRPr>
          </a:p>
          <a:p>
            <a:pPr algn="l"/>
            <a:endParaRPr lang="en-US" altLang="zh-TW" sz="1800" b="0" i="0" u="none" strike="noStrike" baseline="0" dirty="0">
              <a:latin typeface="NimbusRomNo9L-Regu"/>
            </a:endParaRPr>
          </a:p>
          <a:p>
            <a:pPr algn="l"/>
            <a:r>
              <a:rPr lang="en-US" altLang="zh-TW" sz="1800" b="0" i="0" u="none" strike="noStrike" baseline="0" dirty="0">
                <a:latin typeface="NimbusRomNo9L-Regu"/>
              </a:rPr>
              <a:t>    GPT-2: </a:t>
            </a:r>
            <a:r>
              <a:rPr lang="en-US" sz="1800" b="0" i="0" u="none" strike="noStrike" baseline="0" dirty="0">
                <a:latin typeface="NimbusRomNo9L-Regu"/>
              </a:rPr>
              <a:t>GPT-2 aimed at learning multiple tasks using the same unsupervised model. To achieve that, the learning objective should be modified to P(</a:t>
            </a:r>
            <a:r>
              <a:rPr lang="en-US" sz="1800" b="0" i="0" u="none" strike="noStrike" baseline="0" dirty="0" err="1">
                <a:latin typeface="NimbusRomNo9L-Regu"/>
              </a:rPr>
              <a:t>output|input</a:t>
            </a:r>
            <a:r>
              <a:rPr lang="en-US" sz="1800" b="0" i="0" u="none" strike="noStrike" baseline="0" dirty="0">
                <a:latin typeface="NimbusRomNo9L-Regu"/>
              </a:rPr>
              <a:t>, task). This modification is known as task conditioning, where the model is expected to produce different output for same input for different tasks. In stead of rearranging the sequence, as was done for GPT-1 for fine-turning, input to GPT-2 was given in a format which expected the model to understand the nature of task and provide answers. </a:t>
            </a:r>
            <a:endParaRPr lang="en-GB" altLang="zh-TW" b="0" dirty="0"/>
          </a:p>
        </p:txBody>
      </p:sp>
    </p:spTree>
    <p:extLst>
      <p:ext uri="{BB962C8B-B14F-4D97-AF65-F5344CB8AC3E}">
        <p14:creationId xmlns:p14="http://schemas.microsoft.com/office/powerpoint/2010/main" val="3325994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24</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2800" dirty="0"/>
              <a:t>    Our suspicion is that the prevalence of single task training on single domain datasets is a major contributor to the lack of generalization observed in current systems. </a:t>
            </a:r>
          </a:p>
          <a:p>
            <a:pPr algn="l"/>
            <a:endParaRPr lang="en-US" sz="1800" b="0" i="0" u="none" strike="noStrike" baseline="0" dirty="0">
              <a:latin typeface="NimbusRomNo9L-Regu"/>
            </a:endParaRPr>
          </a:p>
          <a:p>
            <a:pPr algn="l"/>
            <a:r>
              <a:rPr lang="en-US" sz="1800" b="0" i="0" u="none" strike="noStrike" baseline="0" dirty="0">
                <a:latin typeface="NimbusRomNo9L-Regu"/>
              </a:rPr>
              <a:t>    Our largest model, GPT-2, is a 1.5B parameter Transformer that achieves state of the art results on 7 out of 8 tested language modeling datasets in </a:t>
            </a:r>
            <a:r>
              <a:rPr lang="en-US" sz="1800" b="1" i="0" u="none" strike="noStrike" baseline="0" dirty="0">
                <a:latin typeface="NimbusRomNo9L-Regu"/>
              </a:rPr>
              <a:t>a zero-shot setting</a:t>
            </a:r>
            <a:r>
              <a:rPr lang="en-US" sz="1800" b="0" i="0" u="none" strike="noStrike" baseline="0" dirty="0">
                <a:latin typeface="NimbusRomNo9L-Regu"/>
              </a:rPr>
              <a:t> but still underfits </a:t>
            </a:r>
            <a:r>
              <a:rPr lang="en-US" sz="1800" b="0" i="0" u="none" strike="noStrike" baseline="0" dirty="0" err="1">
                <a:latin typeface="NimbusRomNo9L-Regu"/>
              </a:rPr>
              <a:t>WebText</a:t>
            </a:r>
            <a:r>
              <a:rPr lang="en-US" sz="1800" b="0" i="0" u="none" strike="noStrike" baseline="0" dirty="0">
                <a:latin typeface="NimbusRomNo9L-Regu"/>
              </a:rPr>
              <a:t>. …… We would like to move towards more general systems which can perform many tasks – eventually without the need to manually create and label a training dataset for each one. …. We demonstrate language models can perform down-stream tasks in a zero-shot setting – without any parameter or architecture modification. We demonstrate this approach shows potential by highlighting the ability of language models to perform a wide range of tasks in a zero-shot setting.</a:t>
            </a:r>
            <a:endParaRPr lang="en-US" altLang="zh-TW" sz="1800" b="0" i="0" u="none" strike="noStrike" baseline="0" dirty="0">
              <a:latin typeface="NimbusRomNo9L-Regu"/>
            </a:endParaRPr>
          </a:p>
          <a:p>
            <a:pPr algn="l"/>
            <a:endParaRPr lang="en-US" altLang="zh-TW" sz="1800" b="0" i="0" u="none" strike="noStrike" baseline="0" dirty="0">
              <a:latin typeface="NimbusRomNo9L-Regu"/>
            </a:endParaRPr>
          </a:p>
          <a:p>
            <a:pPr algn="l"/>
            <a:r>
              <a:rPr lang="en-US" altLang="zh-TW" sz="1800" b="0" i="0" u="none" strike="noStrike" baseline="0" dirty="0">
                <a:latin typeface="NimbusRomNo9L-Regu"/>
              </a:rPr>
              <a:t>    GPT-2: </a:t>
            </a:r>
            <a:r>
              <a:rPr lang="en-US" sz="1800" b="0" i="0" u="none" strike="noStrike" baseline="0" dirty="0">
                <a:latin typeface="NimbusRomNo9L-Regu"/>
              </a:rPr>
              <a:t>GPT-2 aimed at learning multiple tasks using the same unsupervised model. To achieve that, the learning objective should be modified to P(</a:t>
            </a:r>
            <a:r>
              <a:rPr lang="en-US" sz="1800" b="0" i="0" u="none" strike="noStrike" baseline="0" dirty="0" err="1">
                <a:latin typeface="NimbusRomNo9L-Regu"/>
              </a:rPr>
              <a:t>output|input</a:t>
            </a:r>
            <a:r>
              <a:rPr lang="en-US" sz="1800" b="0" i="0" u="none" strike="noStrike" baseline="0" dirty="0">
                <a:latin typeface="NimbusRomNo9L-Regu"/>
              </a:rPr>
              <a:t>, task). This modification is known as task conditioning, where the model is expected to produce different output for same input for different tasks. In stead of rearranging the sequence, as was done for GPT-1 for fine-turning, input to GPT-2 was given in a format which expected the model to understand the nature of task and provide answers. </a:t>
            </a:r>
            <a:endParaRPr lang="en-GB" altLang="zh-TW" b="0" dirty="0"/>
          </a:p>
        </p:txBody>
      </p:sp>
    </p:spTree>
    <p:extLst>
      <p:ext uri="{BB962C8B-B14F-4D97-AF65-F5344CB8AC3E}">
        <p14:creationId xmlns:p14="http://schemas.microsoft.com/office/powerpoint/2010/main" val="2034912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0B7A8-C702-0516-8FE9-EB5CC3AD2D4F}"/>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091271EC-AAAB-5DF9-EFF2-00117ECBF1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25</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D7B24081-EE03-1A3C-38B8-DB6F20674655}"/>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DF9E9F07-3CAB-0B61-F065-F39500513A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dirty="0"/>
          </a:p>
        </p:txBody>
      </p:sp>
    </p:spTree>
    <p:extLst>
      <p:ext uri="{BB962C8B-B14F-4D97-AF65-F5344CB8AC3E}">
        <p14:creationId xmlns:p14="http://schemas.microsoft.com/office/powerpoint/2010/main" val="4285859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26</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800" b="1" dirty="0"/>
              <a:t>Reading Comprehension</a:t>
            </a:r>
            <a:r>
              <a:rPr lang="en-US" sz="1800" dirty="0"/>
              <a:t>:</a:t>
            </a:r>
          </a:p>
          <a:p>
            <a:pPr algn="l"/>
            <a:r>
              <a:rPr lang="en-US" sz="1200" b="0" i="0" u="none" strike="noStrike" baseline="0" dirty="0">
                <a:solidFill>
                  <a:srgbClr val="000000"/>
                </a:solidFill>
                <a:latin typeface="NimbusRomNo9L-Regu"/>
              </a:rPr>
              <a:t>    The Conversation Question Answering dataset (</a:t>
            </a:r>
            <a:r>
              <a:rPr lang="en-US" sz="1200" b="0" i="0" u="none" strike="noStrike" baseline="0" dirty="0" err="1">
                <a:solidFill>
                  <a:srgbClr val="000000"/>
                </a:solidFill>
                <a:latin typeface="NimbusRomNo9L-Regu"/>
              </a:rPr>
              <a:t>CoQA</a:t>
            </a:r>
            <a:r>
              <a:rPr lang="en-US" sz="1200" b="0" i="0" u="none" strike="noStrike" baseline="0" dirty="0">
                <a:solidFill>
                  <a:srgbClr val="000000"/>
                </a:solidFill>
                <a:latin typeface="NimbusRomNo9L-Regu"/>
              </a:rPr>
              <a:t>) </a:t>
            </a:r>
            <a:r>
              <a:rPr lang="en-US" sz="1200" b="0" i="0" u="none" strike="noStrike" baseline="0" dirty="0">
                <a:solidFill>
                  <a:srgbClr val="001473"/>
                </a:solidFill>
                <a:latin typeface="NimbusRomNo9L-Regu"/>
              </a:rPr>
              <a:t>Reddy et al. </a:t>
            </a:r>
            <a:r>
              <a:rPr lang="en-US" sz="1200" b="0" i="0" u="none" strike="noStrike" baseline="0" dirty="0">
                <a:solidFill>
                  <a:srgbClr val="000000"/>
                </a:solidFill>
                <a:latin typeface="NimbusRomNo9L-Regu"/>
              </a:rPr>
              <a:t>(</a:t>
            </a:r>
            <a:r>
              <a:rPr lang="en-US" sz="1200" b="0" i="0" u="none" strike="noStrike" baseline="0" dirty="0">
                <a:solidFill>
                  <a:srgbClr val="001473"/>
                </a:solidFill>
                <a:latin typeface="NimbusRomNo9L-Regu"/>
              </a:rPr>
              <a:t>2018</a:t>
            </a:r>
            <a:r>
              <a:rPr lang="en-US" sz="1200" b="0" i="0" u="none" strike="noStrike" baseline="0" dirty="0">
                <a:solidFill>
                  <a:srgbClr val="000000"/>
                </a:solidFill>
                <a:latin typeface="NimbusRomNo9L-Regu"/>
              </a:rPr>
              <a:t>) consists of documents from 7 different domains paired with natural language dialogues between a question asker and a question answerer about the document. </a:t>
            </a:r>
            <a:r>
              <a:rPr lang="en-US" sz="1200" b="0" i="0" u="none" strike="noStrike" baseline="0" dirty="0" err="1">
                <a:solidFill>
                  <a:srgbClr val="000000"/>
                </a:solidFill>
                <a:latin typeface="NimbusRomNo9L-Regu"/>
              </a:rPr>
              <a:t>CoQA</a:t>
            </a:r>
            <a:r>
              <a:rPr lang="en-US" sz="1200" b="0" i="0" u="none" strike="noStrike" baseline="0" dirty="0">
                <a:solidFill>
                  <a:srgbClr val="000000"/>
                </a:solidFill>
                <a:latin typeface="NimbusRomNo9L-Regu"/>
              </a:rPr>
              <a:t> tests reading comprehension capabilities and also the ability of models to answer questions that depend on conversation history (such as “Why?”). </a:t>
            </a:r>
            <a:r>
              <a:rPr lang="en-US" sz="1200" b="0" i="0" u="none" strike="noStrike" baseline="0" dirty="0">
                <a:latin typeface="NimbusRomNo9L-Regu"/>
              </a:rPr>
              <a:t>Greedy decoding from GPT-2 when conditioned on a document, the history of the associated conversation, and a final token </a:t>
            </a:r>
            <a:r>
              <a:rPr lang="en-US" sz="1200" b="1" i="0" u="sng" strike="noStrike" baseline="0" dirty="0">
                <a:latin typeface="NimbusMonL-Regu"/>
              </a:rPr>
              <a:t>A: </a:t>
            </a:r>
            <a:r>
              <a:rPr lang="en-US" sz="1200" b="0" i="0" u="none" strike="noStrike" baseline="0" dirty="0">
                <a:latin typeface="NimbusRomNo9L-Regu"/>
              </a:rPr>
              <a:t>achieves </a:t>
            </a:r>
            <a:r>
              <a:rPr lang="en-US" sz="1200" b="1" i="0" u="none" strike="noStrike" baseline="0" dirty="0">
                <a:latin typeface="NimbusRomNo9L-Regu"/>
              </a:rPr>
              <a:t>55</a:t>
            </a:r>
            <a:r>
              <a:rPr lang="en-US" sz="1200" b="0" i="0" u="none" strike="noStrike" baseline="0" dirty="0">
                <a:latin typeface="NimbusRomNo9L-Regu"/>
              </a:rPr>
              <a:t> F1 on the development set. This matches or </a:t>
            </a:r>
            <a:r>
              <a:rPr lang="en-US" sz="1200" b="1" i="0" u="none" strike="noStrike" baseline="0" dirty="0">
                <a:latin typeface="NimbusRomNo9L-Regu"/>
              </a:rPr>
              <a:t>exceeds the performance of 3 out of 4 baseline systems </a:t>
            </a:r>
            <a:r>
              <a:rPr lang="en-US" sz="1200" b="0" i="0" u="none" strike="noStrike" baseline="0" dirty="0">
                <a:latin typeface="NimbusRomNo9L-Regu"/>
              </a:rPr>
              <a:t>without using the 127,000+ manually collected question answer pairs those baselines were trained on. The supervised SOTA, a BERT based system is nearing the </a:t>
            </a:r>
            <a:r>
              <a:rPr lang="en-US" sz="1200" b="1" i="0" u="none" strike="noStrike" baseline="0" dirty="0">
                <a:latin typeface="NimbusRomNo9L-Regu"/>
              </a:rPr>
              <a:t>89</a:t>
            </a:r>
            <a:r>
              <a:rPr lang="en-US" sz="1200" b="0" i="0" u="none" strike="noStrike" baseline="0" dirty="0">
                <a:latin typeface="NimbusRomNo9L-Regu"/>
              </a:rPr>
              <a:t> F1 performance of humans. </a:t>
            </a:r>
            <a:endParaRPr lang="en-US" sz="1800" dirty="0"/>
          </a:p>
          <a:p>
            <a:pPr algn="l"/>
            <a:endParaRPr lang="en-US" sz="1800" dirty="0"/>
          </a:p>
          <a:p>
            <a:pPr algn="l"/>
            <a:r>
              <a:rPr lang="en-US" sz="1200" b="1" i="0" u="none" strike="noStrike" baseline="0" dirty="0">
                <a:latin typeface="NimbusRomNo9L-Medi"/>
              </a:rPr>
              <a:t>Summarization</a:t>
            </a:r>
            <a:r>
              <a:rPr lang="en-US" sz="1200" b="0" i="0" u="none" strike="noStrike" baseline="0" dirty="0">
                <a:latin typeface="NimbusRomNo9L-Medi"/>
              </a:rPr>
              <a:t>: </a:t>
            </a:r>
          </a:p>
          <a:p>
            <a:pPr algn="l"/>
            <a:r>
              <a:rPr lang="en-US" sz="1200" b="0" i="0" u="none" strike="noStrike" baseline="0" dirty="0">
                <a:latin typeface="NimbusRomNo9L-Regu"/>
              </a:rPr>
              <a:t>    To induce summarization behavior we add the text </a:t>
            </a:r>
            <a:r>
              <a:rPr lang="en-US" sz="1200" b="1" i="0" u="sng" strike="noStrike" baseline="0" dirty="0">
                <a:latin typeface="NimbusMonL-Regu"/>
              </a:rPr>
              <a:t>TL;DR</a:t>
            </a:r>
            <a:r>
              <a:rPr lang="en-US" sz="1200" b="1" i="0" u="none" strike="noStrike" baseline="0" dirty="0">
                <a:latin typeface="NimbusMonL-Regu"/>
              </a:rPr>
              <a:t>:</a:t>
            </a:r>
            <a:r>
              <a:rPr lang="en-US" sz="1200" b="0" i="0" u="none" strike="noStrike" baseline="0" dirty="0">
                <a:latin typeface="NimbusMonL-Regu"/>
              </a:rPr>
              <a:t> () </a:t>
            </a:r>
            <a:r>
              <a:rPr lang="en-US" sz="1200" b="0" i="0" u="none" strike="noStrike" baseline="0" dirty="0">
                <a:latin typeface="NimbusRomNo9L-Regu"/>
              </a:rPr>
              <a:t>after the article and generate 100 tokens with Top-</a:t>
            </a:r>
            <a:r>
              <a:rPr lang="en-US" sz="1200" b="0" i="0" u="none" strike="noStrike" baseline="0" dirty="0">
                <a:latin typeface="CMMI10"/>
              </a:rPr>
              <a:t>k </a:t>
            </a:r>
            <a:r>
              <a:rPr lang="en-US" sz="1200" b="0" i="0" u="none" strike="noStrike" baseline="0" dirty="0">
                <a:latin typeface="NimbusRomNo9L-Regu"/>
              </a:rPr>
              <a:t>random sampling. </a:t>
            </a:r>
            <a:r>
              <a:rPr lang="en-US" sz="1200" b="0" i="0" u="none" strike="noStrike" baseline="0" dirty="0">
                <a:solidFill>
                  <a:srgbClr val="000000"/>
                </a:solidFill>
                <a:latin typeface="NimbusRomNo9L-Regu"/>
              </a:rPr>
              <a:t>We use the first 3 generated sentences in these 100 tokens as the summary. While qualitatively the generations resemble summaries, they often </a:t>
            </a:r>
            <a:r>
              <a:rPr lang="en-US" sz="1200" b="1" i="0" u="none" strike="noStrike" baseline="0" dirty="0">
                <a:solidFill>
                  <a:srgbClr val="000000"/>
                </a:solidFill>
                <a:latin typeface="NimbusRomNo9L-Regu"/>
              </a:rPr>
              <a:t>focus on recent content </a:t>
            </a:r>
            <a:r>
              <a:rPr lang="en-US" sz="1200" b="0" i="0" u="none" strike="noStrike" baseline="0" dirty="0">
                <a:solidFill>
                  <a:srgbClr val="000000"/>
                </a:solidFill>
                <a:latin typeface="NimbusRomNo9L-Regu"/>
              </a:rPr>
              <a:t>from the article or confuse </a:t>
            </a:r>
            <a:r>
              <a:rPr lang="en-US" sz="1200" b="1" i="0" u="none" strike="noStrike" baseline="0" dirty="0">
                <a:solidFill>
                  <a:srgbClr val="000000"/>
                </a:solidFill>
                <a:latin typeface="NimbusRomNo9L-Regu"/>
              </a:rPr>
              <a:t>specific details </a:t>
            </a:r>
            <a:r>
              <a:rPr lang="en-US" sz="1200" b="0" i="0" u="none" strike="noStrike" baseline="0" dirty="0">
                <a:solidFill>
                  <a:srgbClr val="000000"/>
                </a:solidFill>
                <a:latin typeface="NimbusRomNo9L-Regu"/>
              </a:rPr>
              <a:t>such as how many cars were involved in a crash or whether a logo was on a hat or shirt. </a:t>
            </a:r>
            <a:r>
              <a:rPr lang="en-US" sz="1200" b="0" i="0" u="none" strike="noStrike" baseline="0" dirty="0">
                <a:latin typeface="NimbusRomNo9L-Regu"/>
              </a:rPr>
              <a:t>On the commonly reported ROUGE 1,2,L metrics the generated summaries only begin to approach the performance of classic neural baselines and just barely outperforms selecting 3 random sentences from the article.</a:t>
            </a:r>
            <a:endParaRPr lang="en-US" sz="1200" b="0" i="0" u="none" strike="noStrike" baseline="0" dirty="0">
              <a:latin typeface="NimbusRomNo9L-Medi"/>
            </a:endParaRPr>
          </a:p>
        </p:txBody>
      </p:sp>
    </p:spTree>
    <p:extLst>
      <p:ext uri="{BB962C8B-B14F-4D97-AF65-F5344CB8AC3E}">
        <p14:creationId xmlns:p14="http://schemas.microsoft.com/office/powerpoint/2010/main" val="2034912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27</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200" b="1" i="0" u="none" strike="noStrike" baseline="0" dirty="0">
                <a:latin typeface="NimbusRomNo9L-Medi"/>
              </a:rPr>
              <a:t>Translation</a:t>
            </a:r>
            <a:r>
              <a:rPr lang="en-US" sz="1200" b="0" i="0" u="none" strike="noStrike" baseline="0" dirty="0">
                <a:latin typeface="NimbusRomNo9L-Medi"/>
              </a:rPr>
              <a:t>: (with examples)</a:t>
            </a:r>
          </a:p>
          <a:p>
            <a:pPr algn="l"/>
            <a:r>
              <a:rPr lang="en-US" sz="1200" b="0" i="0" u="none" strike="noStrike" baseline="0" dirty="0">
                <a:latin typeface="NimbusRomNo9L-Regu"/>
              </a:rPr>
              <a:t>    In order to help it infer that this is the desired task, we condition the language model on a context of example pairs of the format </a:t>
            </a:r>
            <a:r>
              <a:rPr lang="en-US" sz="1200" b="0" i="0" u="none" strike="noStrike" baseline="0" dirty="0">
                <a:latin typeface="NimbusMonL-Regu"/>
              </a:rPr>
              <a:t>English sentence = </a:t>
            </a:r>
            <a:r>
              <a:rPr lang="en-US" sz="1200" b="0" i="0" u="none" strike="noStrike" baseline="0" dirty="0" err="1">
                <a:latin typeface="NimbusMonL-Regu"/>
              </a:rPr>
              <a:t>french</a:t>
            </a:r>
            <a:r>
              <a:rPr lang="en-US" sz="1200" b="0" i="0" u="none" strike="noStrike" baseline="0" dirty="0">
                <a:latin typeface="NimbusMonL-Regu"/>
              </a:rPr>
              <a:t> sentence </a:t>
            </a:r>
            <a:r>
              <a:rPr lang="en-US" sz="1200" b="0" i="0" u="none" strike="noStrike" baseline="0" dirty="0">
                <a:latin typeface="NimbusRomNo9L-Regu"/>
              </a:rPr>
              <a:t>and then after a final prompt of </a:t>
            </a:r>
            <a:r>
              <a:rPr lang="en-US" sz="1200" b="0" i="0" u="none" strike="noStrike" baseline="0" dirty="0">
                <a:latin typeface="NimbusMonL-Regu"/>
              </a:rPr>
              <a:t>English sentence = </a:t>
            </a:r>
            <a:r>
              <a:rPr lang="en-US" sz="1200" b="0" i="0" u="none" strike="noStrike" baseline="0" dirty="0">
                <a:latin typeface="NimbusRomNo9L-Regu"/>
              </a:rPr>
              <a:t>we sample from the model with greedy decoding and use the first generated sentence as the translation. On the WMT-14 English-French test set, GPT-2 gets 5 BLEU, which is slightly worse than a word-by-word substitution with a </a:t>
            </a:r>
            <a:r>
              <a:rPr lang="en-US" sz="1200" b="1" i="0" u="none" strike="noStrike" baseline="0" dirty="0">
                <a:latin typeface="NimbusRomNo9L-Regu"/>
              </a:rPr>
              <a:t>bilingual lexicon </a:t>
            </a:r>
            <a:r>
              <a:rPr lang="en-US" sz="1200" b="0" i="0" u="none" strike="noStrike" baseline="0" dirty="0">
                <a:latin typeface="NimbusRomNo9L-Regu"/>
              </a:rPr>
              <a:t>inferred in previous work on unsupervised word translation. On the WMT-14 French-</a:t>
            </a:r>
            <a:r>
              <a:rPr lang="en-US" sz="1200" b="0" i="0" u="none" strike="noStrike" baseline="0" dirty="0" err="1">
                <a:latin typeface="NimbusRomNo9L-Regu"/>
              </a:rPr>
              <a:t>Englishtest</a:t>
            </a:r>
            <a:r>
              <a:rPr lang="en-US" sz="1200" b="0" i="0" u="none" strike="noStrike" baseline="0" dirty="0">
                <a:latin typeface="NimbusRomNo9L-Regu"/>
              </a:rPr>
              <a:t> set, GPT-2 is able to leverage its very strong English language model to perform significantly better, achieving </a:t>
            </a:r>
            <a:r>
              <a:rPr lang="en-US" sz="1200" b="1" i="0" u="none" strike="noStrike" baseline="0" dirty="0">
                <a:latin typeface="NimbusRomNo9L-Regu"/>
              </a:rPr>
              <a:t>11.5</a:t>
            </a:r>
            <a:r>
              <a:rPr lang="en-US" sz="1200" b="0" i="0" u="none" strike="noStrike" baseline="0" dirty="0">
                <a:latin typeface="NimbusRomNo9L-Regu"/>
              </a:rPr>
              <a:t> BLEU. This outperforms several unsupervised machine translation baselines from x and y, but is still much worse than the </a:t>
            </a:r>
            <a:r>
              <a:rPr lang="en-US" sz="1200" b="1" i="0" u="none" strike="noStrike" baseline="0" dirty="0">
                <a:latin typeface="NimbusRomNo9L-Regu"/>
              </a:rPr>
              <a:t>33.5</a:t>
            </a:r>
            <a:r>
              <a:rPr lang="en-US" sz="1200" b="0" i="0" u="none" strike="noStrike" baseline="0" dirty="0">
                <a:latin typeface="NimbusRomNo9L-Regu"/>
              </a:rPr>
              <a:t> BLEU of the current best unsupervised machine translation approach. Performance on this task was surprising to us, since we deliberately removed non-English webpages from </a:t>
            </a:r>
            <a:r>
              <a:rPr lang="en-US" sz="1200" b="0" i="0" u="none" strike="noStrike" baseline="0" dirty="0" err="1">
                <a:latin typeface="NimbusRomNo9L-Regu"/>
              </a:rPr>
              <a:t>WebText</a:t>
            </a:r>
            <a:r>
              <a:rPr lang="en-US" sz="1200" b="0" i="0" u="none" strike="noStrike" baseline="0" dirty="0">
                <a:latin typeface="NimbusRomNo9L-Regu"/>
              </a:rPr>
              <a:t> as a filtering step. In order to confirm this, we ran a byte-level language detector2 </a:t>
            </a:r>
            <a:r>
              <a:rPr lang="en-US" sz="1200" b="0" i="0" u="none" strike="noStrike" baseline="0" dirty="0" err="1">
                <a:latin typeface="NimbusRomNo9L-Regu"/>
              </a:rPr>
              <a:t>onWebText</a:t>
            </a:r>
            <a:r>
              <a:rPr lang="en-US" sz="1200" b="0" i="0" u="none" strike="noStrike" baseline="0" dirty="0">
                <a:latin typeface="NimbusRomNo9L-Regu"/>
              </a:rPr>
              <a:t> which detected only 10MB of data in the French language which is approximately 500x smaller than the monolingual French corpus common in prior unsupervised machine translation research.</a:t>
            </a:r>
            <a:endParaRPr lang="en-US" sz="1800" dirty="0"/>
          </a:p>
          <a:p>
            <a:pPr algn="l"/>
            <a:endParaRPr lang="en-US" sz="1800" dirty="0"/>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i="0" u="none" strike="noStrike" baseline="0" dirty="0">
                <a:latin typeface="NimbusRomNo9L-Medi"/>
              </a:rPr>
              <a:t>Question Answering</a:t>
            </a:r>
            <a:r>
              <a:rPr lang="en-US" sz="1200" b="0" i="0" u="none" strike="noStrike" baseline="0" dirty="0">
                <a:latin typeface="NimbusRomNo9L-Medi"/>
              </a:rPr>
              <a:t>: </a:t>
            </a:r>
            <a:r>
              <a:rPr lang="en-US" sz="1800" b="0" i="0" u="none" strike="noStrike" baseline="0" dirty="0">
                <a:latin typeface="NimbusRomNo9L-Medi"/>
              </a:rPr>
              <a:t>(with examples)</a:t>
            </a:r>
            <a:endParaRPr lang="en-US" sz="1800" dirty="0"/>
          </a:p>
          <a:p>
            <a:pPr algn="l"/>
            <a:r>
              <a:rPr lang="en-US" sz="1200" b="0" i="0" u="none" strike="noStrike" baseline="0" dirty="0">
                <a:latin typeface="NimbusRomNo9L-Regu"/>
              </a:rPr>
              <a:t>    A potential way to test what information is contained within a language model is to evaluate how often it generates the correct answer to factoid-style questions. Previous showcasing of this behavior in neural systems where all information is stored in parameters. Similar to translation, the context of the language model is seeded with example question answer pairs which helps the model infer the short answer style of the dataset. GPT-2 answers </a:t>
            </a:r>
            <a:r>
              <a:rPr lang="en-US" sz="1200" b="1" i="0" u="none" strike="noStrike" baseline="0" dirty="0">
                <a:latin typeface="NimbusRomNo9L-Regu"/>
              </a:rPr>
              <a:t>4.1%</a:t>
            </a:r>
            <a:r>
              <a:rPr lang="en-US" sz="1200" b="0" i="0" u="none" strike="noStrike" baseline="0" dirty="0">
                <a:latin typeface="NimbusRomNo9L-Regu"/>
              </a:rPr>
              <a:t> of questions correctly when evaluated by the exact match metric commonly used on reading comprehension datasets like SQUAD. As a comparison point, the smallest model does not exceed the 1.0% accuracy of an incredibly simple baseline which returns the most common answer for each question type (who, what, where, etc...). GPT-2 answers 5.3 times more questions correctly, suggesting that </a:t>
            </a:r>
            <a:r>
              <a:rPr lang="en-US" sz="1200" b="1" i="0" u="none" strike="noStrike" baseline="0" dirty="0">
                <a:latin typeface="NimbusRomNo9L-Regu"/>
              </a:rPr>
              <a:t>model capacity </a:t>
            </a:r>
            <a:r>
              <a:rPr lang="en-US" sz="1200" b="0" i="0" u="none" strike="noStrike" baseline="0" dirty="0">
                <a:latin typeface="NimbusRomNo9L-Regu"/>
              </a:rPr>
              <a:t>has been a major factor in the poor performance of neural systems on this kind of task as of yet. The performance of GPT-2 is still much, much, worse than the </a:t>
            </a:r>
            <a:r>
              <a:rPr lang="en-US" sz="1200" b="1" i="0" u="none" strike="noStrike" baseline="0" dirty="0">
                <a:latin typeface="NimbusRomNo9L-Regu"/>
              </a:rPr>
              <a:t>30 to 50% </a:t>
            </a:r>
            <a:r>
              <a:rPr lang="en-US" sz="1200" b="0" i="0" u="none" strike="noStrike" baseline="0" dirty="0">
                <a:latin typeface="NimbusRomNo9L-Regu"/>
              </a:rPr>
              <a:t>range of </a:t>
            </a:r>
            <a:r>
              <a:rPr lang="en-US" sz="1200" b="1" i="0" u="none" strike="noStrike" baseline="0" dirty="0">
                <a:latin typeface="NimbusRomNo9L-Regu"/>
              </a:rPr>
              <a:t>open domain question answering systems </a:t>
            </a:r>
            <a:r>
              <a:rPr lang="en-US" sz="1200" b="0" i="0" u="none" strike="noStrike" baseline="0" dirty="0">
                <a:latin typeface="NimbusRomNo9L-Regu"/>
              </a:rPr>
              <a:t>which hybridize </a:t>
            </a:r>
            <a:r>
              <a:rPr lang="en-US" sz="1200" b="1" i="0" u="none" strike="noStrike" baseline="0" dirty="0">
                <a:latin typeface="NimbusRomNo9L-Regu"/>
              </a:rPr>
              <a:t>information retrieval </a:t>
            </a:r>
            <a:r>
              <a:rPr lang="en-US" sz="1200" b="0" i="0" u="none" strike="noStrike" baseline="0" dirty="0">
                <a:latin typeface="NimbusRomNo9L-Regu"/>
              </a:rPr>
              <a:t>with extractive document </a:t>
            </a:r>
            <a:r>
              <a:rPr lang="en-US" sz="1200" b="1" i="0" u="none" strike="noStrike" baseline="0" dirty="0">
                <a:latin typeface="NimbusRomNo9L-Regu"/>
              </a:rPr>
              <a:t>question answering</a:t>
            </a:r>
            <a:r>
              <a:rPr lang="en-US" sz="1200" b="0" i="0" u="none" strike="noStrike" baseline="0" dirty="0">
                <a:latin typeface="NimbusRomNo9L-Regu"/>
              </a:rPr>
              <a:t>. </a:t>
            </a:r>
          </a:p>
        </p:txBody>
      </p:sp>
    </p:spTree>
    <p:extLst>
      <p:ext uri="{BB962C8B-B14F-4D97-AF65-F5344CB8AC3E}">
        <p14:creationId xmlns:p14="http://schemas.microsoft.com/office/powerpoint/2010/main" val="1345078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28</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The </a:t>
            </a:r>
            <a:r>
              <a:rPr lang="en-US" b="1" dirty="0"/>
              <a:t>GPT-3 architecture is mostly the same as GPT-2 one</a:t>
            </a:r>
            <a:r>
              <a:rPr lang="en-US" dirty="0"/>
              <a:t> (there are minor differences, see below).</a:t>
            </a:r>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The largest </a:t>
            </a:r>
            <a:r>
              <a:rPr lang="en-US" b="1" dirty="0"/>
              <a:t>GPT-3 model size is 100x larger</a:t>
            </a:r>
            <a:r>
              <a:rPr lang="en-US" dirty="0"/>
              <a:t> than the largest GPT-2 model (175B vs. 1.5B parameters).</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b="0" dirty="0"/>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b="0" dirty="0"/>
              <a:t>    Do not use fine turning</a:t>
            </a:r>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b="0" dirty="0"/>
              <a:t>    Condition the model with the task description and/or some </a:t>
            </a:r>
            <a:r>
              <a:rPr lang="en-GB" altLang="zh-TW" b="1" dirty="0"/>
              <a:t>demonstrations</a:t>
            </a:r>
            <a:r>
              <a:rPr lang="en-GB" altLang="zh-TW" b="0" dirty="0"/>
              <a:t> of task. </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b="0" dirty="0"/>
          </a:p>
          <a:p>
            <a:pPr algn="l"/>
            <a:r>
              <a:rPr lang="en-US" sz="1800" b="0" i="0" u="none" strike="noStrike" baseline="0" dirty="0">
                <a:latin typeface="NimbusRomNo9L-Regu"/>
              </a:rPr>
              <a:t>    GPT-3 achieves strong performance on many NLP datasets, including translation, question-answering, and cloze tasks, as well as several tasks that require on-the-fly reasoning or domain adaptation, such as unscrambling words, using a novel word in a sentence, or performing 3-digit arithmetic.</a:t>
            </a:r>
            <a:endParaRPr lang="en-GB" altLang="zh-TW" b="0" dirty="0"/>
          </a:p>
        </p:txBody>
      </p:sp>
    </p:spTree>
    <p:extLst>
      <p:ext uri="{BB962C8B-B14F-4D97-AF65-F5344CB8AC3E}">
        <p14:creationId xmlns:p14="http://schemas.microsoft.com/office/powerpoint/2010/main" val="3912862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29</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b="0" dirty="0"/>
              <a:t>    Do not use fine turning</a:t>
            </a:r>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b="0" dirty="0"/>
              <a:t>    </a:t>
            </a:r>
            <a:r>
              <a:rPr lang="en-GB" altLang="zh-TW" b="1" u="sng" dirty="0"/>
              <a:t>Condition</a:t>
            </a:r>
            <a:r>
              <a:rPr lang="en-GB" altLang="zh-TW" b="0" dirty="0"/>
              <a:t> the model with the task description and/or some demonstrations of task. </a:t>
            </a:r>
          </a:p>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    Few-Shot</a:t>
            </a:r>
            <a:r>
              <a:rPr lang="en-US" dirty="0"/>
              <a:t> (FS) is the term we will use in this work to refer to the setting where the model is given a few demonstrations of the task at inference time as conditioning , but no weight updates are allowed. </a:t>
            </a:r>
          </a:p>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TW" b="0" dirty="0"/>
              <a:t>    </a:t>
            </a:r>
            <a:r>
              <a:rPr lang="en-US" b="1" dirty="0"/>
              <a:t>One-Shot </a:t>
            </a:r>
            <a:r>
              <a:rPr lang="en-US" dirty="0"/>
              <a:t>(1S) is the same as few-shot except that only one demonstration is allowed, in addition to a natural language description of the task.</a:t>
            </a:r>
            <a:endParaRPr lang="en-US" altLang="zh-CN"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a:t>
            </a:r>
            <a:r>
              <a:rPr lang="en-US" b="1" dirty="0"/>
              <a:t>Zero-Shot</a:t>
            </a:r>
            <a:r>
              <a:rPr lang="en-US" dirty="0"/>
              <a:t> (0S) is the same as one-shot except that no demonstrations are allowed, and the model is only given a natural language instruction describing the task.</a:t>
            </a:r>
            <a:endParaRPr lang="en-GB" altLang="zh-TW" b="0" dirty="0"/>
          </a:p>
        </p:txBody>
      </p:sp>
    </p:spTree>
    <p:extLst>
      <p:ext uri="{BB962C8B-B14F-4D97-AF65-F5344CB8AC3E}">
        <p14:creationId xmlns:p14="http://schemas.microsoft.com/office/powerpoint/2010/main" val="436389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30270136-8E7F-4F77-A32F-A0AF33124C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8BD3E4D1-0434-48BE-8C22-A9F7799D2811}" type="slidenum">
              <a:rPr lang="zh-TW" altLang="en-GB" sz="1200">
                <a:latin typeface="Times New Roman" panose="02020603050405020304" pitchFamily="18" charset="0"/>
              </a:rPr>
              <a:pPr/>
              <a:t>3</a:t>
            </a:fld>
            <a:endParaRPr lang="en-GB" altLang="zh-TW" sz="1200">
              <a:latin typeface="Times New Roman" panose="02020603050405020304" pitchFamily="18" charset="0"/>
            </a:endParaRPr>
          </a:p>
        </p:txBody>
      </p:sp>
      <p:sp>
        <p:nvSpPr>
          <p:cNvPr id="34819" name="Rectangle 2">
            <a:extLst>
              <a:ext uri="{FF2B5EF4-FFF2-40B4-BE49-F238E27FC236}">
                <a16:creationId xmlns:a16="http://schemas.microsoft.com/office/drawing/2014/main" id="{9FC5C83C-F313-46E5-9C55-B42340CD3DAA}"/>
              </a:ext>
            </a:extLst>
          </p:cNvPr>
          <p:cNvSpPr>
            <a:spLocks noGrp="1" noRot="1" noChangeAspect="1" noChangeArrowheads="1" noTextEdit="1"/>
          </p:cNvSpPr>
          <p:nvPr>
            <p:ph type="sldImg"/>
          </p:nvPr>
        </p:nvSpPr>
        <p:spPr>
          <a:xfrm>
            <a:off x="149225" y="742950"/>
            <a:ext cx="6569075" cy="3695700"/>
          </a:xfrm>
          <a:ln/>
        </p:spPr>
      </p:sp>
      <p:sp>
        <p:nvSpPr>
          <p:cNvPr id="34820" name="Rectangle 3">
            <a:extLst>
              <a:ext uri="{FF2B5EF4-FFF2-40B4-BE49-F238E27FC236}">
                <a16:creationId xmlns:a16="http://schemas.microsoft.com/office/drawing/2014/main" id="{ADFEDD55-9A41-4CCE-A37A-741750C475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TW"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30</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The </a:t>
            </a:r>
            <a:r>
              <a:rPr lang="en-US" b="1" dirty="0"/>
              <a:t>GPT-3 architecture is mostly the same as GPT-2 one</a:t>
            </a:r>
            <a:r>
              <a:rPr lang="en-US" dirty="0"/>
              <a:t> (there are minor differences, see below).</a:t>
            </a:r>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The largest </a:t>
            </a:r>
            <a:r>
              <a:rPr lang="en-US" b="1" dirty="0"/>
              <a:t>GPT-3 model size is 100x larger</a:t>
            </a:r>
            <a:r>
              <a:rPr lang="en-US" dirty="0"/>
              <a:t> than the largest GPT-2 model (175B vs. 1.5B parameters).</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b="0" dirty="0"/>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b="0" dirty="0"/>
              <a:t>    Do not use fine turning</a:t>
            </a:r>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b="0" dirty="0"/>
              <a:t>    Condition the model with the task description and/or some </a:t>
            </a:r>
            <a:r>
              <a:rPr lang="en-GB" altLang="zh-TW" b="1" dirty="0"/>
              <a:t>demonstrations</a:t>
            </a:r>
            <a:r>
              <a:rPr lang="en-GB" altLang="zh-TW" b="0" dirty="0"/>
              <a:t> of task. </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b="0" dirty="0"/>
          </a:p>
          <a:p>
            <a:pPr algn="l"/>
            <a:r>
              <a:rPr lang="en-US" sz="1800" b="0" i="0" u="none" strike="noStrike" baseline="0" dirty="0">
                <a:latin typeface="NimbusRomNo9L-Regu"/>
              </a:rPr>
              <a:t>    GPT-3 achieves strong performance on many NLP datasets, including translation, question-answering, and cloze tasks, as well as several tasks that require on-the-fly reasoning or domain adaptation, such as unscrambling words, using a novel word in a sentence, or performing 3-digit arithmetic.</a:t>
            </a:r>
            <a:endParaRPr lang="en-GB" altLang="zh-TW" b="0" dirty="0"/>
          </a:p>
        </p:txBody>
      </p:sp>
    </p:spTree>
    <p:extLst>
      <p:ext uri="{BB962C8B-B14F-4D97-AF65-F5344CB8AC3E}">
        <p14:creationId xmlns:p14="http://schemas.microsoft.com/office/powerpoint/2010/main" val="1865565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31</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dirty="0"/>
          </a:p>
        </p:txBody>
      </p:sp>
    </p:spTree>
    <p:extLst>
      <p:ext uri="{BB962C8B-B14F-4D97-AF65-F5344CB8AC3E}">
        <p14:creationId xmlns:p14="http://schemas.microsoft.com/office/powerpoint/2010/main" val="58949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8A6E2-6BE8-DD06-7241-71C037272E78}"/>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CFBA7A34-B29D-CC7A-2121-B6584F1037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32</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C5B02B95-0D68-6D2B-8F20-D02FE5342433}"/>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0AE5895A-95AD-9752-C41D-212F7D11BD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dirty="0"/>
          </a:p>
        </p:txBody>
      </p:sp>
    </p:spTree>
    <p:extLst>
      <p:ext uri="{BB962C8B-B14F-4D97-AF65-F5344CB8AC3E}">
        <p14:creationId xmlns:p14="http://schemas.microsoft.com/office/powerpoint/2010/main" val="26913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D811F-6BF1-C89A-2CB1-E05214876B7A}"/>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F52791E7-07AF-CB1F-BC43-A641C8F39E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33</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407CE7CC-A563-33A9-D96C-E8C1A9B7A481}"/>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DB6E46F0-84C1-635E-1800-A5060ADE84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TW" sz="1800" b="0" i="0" u="none" strike="noStrike" baseline="0" dirty="0">
                <a:solidFill>
                  <a:srgbClr val="0000FF"/>
                </a:solidFill>
                <a:latin typeface="NimbusRomNo9L-Regu"/>
              </a:rPr>
              <a:t>Chapter 11, P9:</a:t>
            </a:r>
          </a:p>
          <a:p>
            <a:pPr marL="0" marR="0" lvl="2" indent="0" algn="l" defTabSz="914400" rtl="0" eaLnBrk="0" fontAlgn="base" latinLnBrk="0" hangingPunct="0">
              <a:lnSpc>
                <a:spcPct val="100000"/>
              </a:lnSpc>
              <a:spcBef>
                <a:spcPct val="0"/>
              </a:spcBef>
              <a:spcAft>
                <a:spcPct val="0"/>
              </a:spcAft>
              <a:buClrTx/>
              <a:buSzTx/>
              <a:buFontTx/>
              <a:buNone/>
              <a:tabLst/>
              <a:defRPr/>
            </a:pPr>
            <a:r>
              <a:rPr lang="en-US" sz="1800" b="0" i="0" u="none" strike="noStrike" baseline="0" dirty="0">
                <a:solidFill>
                  <a:srgbClr val="0000FF"/>
                </a:solidFill>
                <a:latin typeface="NimbusRomNo9L-Regu"/>
              </a:rPr>
              <a:t>Understand sentence relationship</a:t>
            </a:r>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effectLst/>
                <a:latin typeface="Arial" panose="020B0604020202020204" pitchFamily="34" charset="0"/>
              </a:rPr>
              <a:t>    The focus of masked-based learning is on predicting words from surrounding contexts with the goal of producing effective word-level representations. However, an important class of applications involves determining the relationship between pairs of sentences. These includes tasks like paraphrase detection (detecting if two sentences have similar meanings), entailment (detecting if the meanings of two sentences entail or contradict each other) or discourse coherence (deciding if two neighboring sentences form a coherent discourse). To capture the kind of knowledge required for applications such as these, BERT introduced a second learning objective called Next Sentence Prediction (NSP). </a:t>
            </a:r>
            <a:endParaRPr lang="en-GB" altLang="zh-TW" dirty="0"/>
          </a:p>
        </p:txBody>
      </p:sp>
    </p:spTree>
    <p:extLst>
      <p:ext uri="{BB962C8B-B14F-4D97-AF65-F5344CB8AC3E}">
        <p14:creationId xmlns:p14="http://schemas.microsoft.com/office/powerpoint/2010/main" val="2703128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34</a:t>
            </a:fld>
            <a:endParaRPr lang="en-GB" altLang="zh-TW" sz="1200" dirty="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dirty="0"/>
              <a:t>Instruction Tuning for Large Language Models: A Survey</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0"/>
              </a:spcBef>
              <a:spcAft>
                <a:spcPct val="0"/>
              </a:spcAft>
              <a:buClrTx/>
              <a:buSzTx/>
              <a:buFontTx/>
              <a:buNone/>
              <a:tabLst/>
              <a:defRPr/>
            </a:pPr>
            <a:r>
              <a:rPr lang="en-US" b="0" dirty="0"/>
              <a:t>Instruction Tuning｜</a:t>
            </a:r>
            <a:r>
              <a:rPr lang="zh-CN" altLang="en-US" b="0" dirty="0"/>
              <a:t>谷歌</a:t>
            </a:r>
            <a:r>
              <a:rPr lang="en-US" b="0" dirty="0"/>
              <a:t>Quoc </a:t>
            </a:r>
            <a:r>
              <a:rPr lang="en-US" b="0" dirty="0" err="1"/>
              <a:t>V.Le</a:t>
            </a:r>
            <a:r>
              <a:rPr lang="zh-CN" altLang="en-US" b="0" dirty="0"/>
              <a:t>团队提出又一精调范式 </a:t>
            </a:r>
            <a:r>
              <a:rPr lang="en-US" altLang="zh-CN" b="0" dirty="0"/>
              <a:t>Rumor: https://zhuanlan.zhihu.com/p/408166011</a:t>
            </a:r>
            <a:endParaRPr lang="zh-CN" altLang="en-US" b="0" dirty="0"/>
          </a:p>
          <a:p>
            <a:pPr marL="0" marR="0" lvl="0" indent="0" algn="l" defTabSz="914400" rtl="0" eaLnBrk="0" fontAlgn="base" latinLnBrk="0" hangingPunct="0">
              <a:lnSpc>
                <a:spcPct val="100000"/>
              </a:lnSpc>
              <a:spcBef>
                <a:spcPct val="0"/>
              </a:spcBef>
              <a:spcAft>
                <a:spcPct val="0"/>
              </a:spcAft>
              <a:buClrTx/>
              <a:buSzTx/>
              <a:buFontTx/>
              <a:buNone/>
              <a:tabLst/>
              <a:defRPr/>
            </a:pPr>
            <a:r>
              <a:rPr lang="en-US" b="1" dirty="0"/>
              <a:t>Finetuned Language Models Are Zero-Shot Learners</a:t>
            </a:r>
            <a:endParaRPr lang="en-US" altLang="zh-CN" dirty="0"/>
          </a:p>
          <a:p>
            <a:endParaRPr lang="en-US" dirty="0">
              <a:effectLst/>
            </a:endParaRPr>
          </a:p>
        </p:txBody>
      </p:sp>
    </p:spTree>
    <p:extLst>
      <p:ext uri="{BB962C8B-B14F-4D97-AF65-F5344CB8AC3E}">
        <p14:creationId xmlns:p14="http://schemas.microsoft.com/office/powerpoint/2010/main" val="162469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ED458-2132-7B89-5239-8CCE2BC79AEC}"/>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A8741DE6-5ADC-5127-1832-4A38B79743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35</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15E9D735-C095-3F3F-DB60-7F6C903CEA02}"/>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8558884F-8F94-AE0C-1B83-F41F2168DB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altLang="zh-TW" sz="1800" b="0" kern="0" dirty="0">
                <a:latin typeface="Calibri" panose="020F0502020204030204" pitchFamily="34" charset="0"/>
                <a:ea typeface="Calibri" panose="020F0502020204030204" pitchFamily="34" charset="0"/>
                <a:cs typeface="Calibri" panose="020F0502020204030204" pitchFamily="34" charset="0"/>
              </a:rPr>
              <a:t>Finetuned Language Models Are Zero-Shot Learners, ICLR’2021. </a:t>
            </a:r>
          </a:p>
          <a:p>
            <a:pPr algn="l"/>
            <a:r>
              <a:rPr lang="en-US" sz="1800" b="0" i="0" u="none" strike="noStrike" baseline="0" dirty="0">
                <a:latin typeface="NimbusRomNo9L-Regu"/>
              </a:rPr>
              <a:t>    Instruction tuning is a simple method that, as depicted in Figure, combines appealing aspects of both the pretrain–finetune and prompting paradigms by using supervision via finetuning to improve language model’s responses to inference-time text interactions. The empirical results demonstrate promising abilities of language models to perform tasks described purely via instructions.</a:t>
            </a:r>
            <a:endParaRPr lang="en-US" dirty="0">
              <a:effectLst/>
            </a:endParaRPr>
          </a:p>
        </p:txBody>
      </p:sp>
    </p:spTree>
    <p:extLst>
      <p:ext uri="{BB962C8B-B14F-4D97-AF65-F5344CB8AC3E}">
        <p14:creationId xmlns:p14="http://schemas.microsoft.com/office/powerpoint/2010/main" val="3979177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2AEB8-222B-E229-E117-5997A81AF844}"/>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58DB1812-87EF-7183-0844-2405A5F60A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36</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D1B91DC8-4C5B-AABF-8480-F6E100B720A5}"/>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417AE18A-9C0B-6489-86E9-3A5D14035F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dirty="0">
                <a:effectLst/>
              </a:rPr>
              <a:t>How does instruction tuning differ from the other kinds of finetuning? </a:t>
            </a:r>
          </a:p>
          <a:p>
            <a:pPr algn="l"/>
            <a:r>
              <a:rPr lang="en-US" dirty="0">
                <a:effectLst/>
              </a:rPr>
              <a:t>    In the first example, introduced in, Chapter 10 we can finetune as a way of adapting to a new domain by just continuing pretraining the LLM on data from a new domain. In this method all the parameters of the LLM are updated.</a:t>
            </a:r>
          </a:p>
          <a:p>
            <a:pPr algn="l"/>
            <a:r>
              <a:rPr lang="en-US" dirty="0">
                <a:effectLst/>
              </a:rPr>
              <a:t>    In the </a:t>
            </a:r>
            <a:r>
              <a:rPr lang="en-US" b="1" dirty="0">
                <a:effectLst/>
              </a:rPr>
              <a:t>task-based finetuning </a:t>
            </a:r>
            <a:r>
              <a:rPr lang="en-US" dirty="0">
                <a:effectLst/>
              </a:rPr>
              <a:t>of Chapter 11, we adapt to a particular task by adding a new specialized classification head and updating its features via its own loss function (e.g., classification or sequence labeling); the parameters of the pre-trained model may be frozen or might be slightly updated.</a:t>
            </a:r>
          </a:p>
          <a:p>
            <a:pPr algn="l"/>
            <a:r>
              <a:rPr lang="en-US" dirty="0">
                <a:effectLst/>
              </a:rPr>
              <a:t>    Instruction tuning, like all of these kinds of finetuning, is much more modest than the training of base LLMs. Training typically involves several epochs over instruction datasets that </a:t>
            </a:r>
            <a:r>
              <a:rPr lang="en-US" b="1" dirty="0">
                <a:effectLst/>
              </a:rPr>
              <a:t>number in the thousands</a:t>
            </a:r>
            <a:r>
              <a:rPr lang="en-US" dirty="0">
                <a:effectLst/>
              </a:rPr>
              <a:t>. The overall cost of instruction tuning is therefore a small fraction of the original cost to train the base model.</a:t>
            </a:r>
          </a:p>
        </p:txBody>
      </p:sp>
    </p:spTree>
    <p:extLst>
      <p:ext uri="{BB962C8B-B14F-4D97-AF65-F5344CB8AC3E}">
        <p14:creationId xmlns:p14="http://schemas.microsoft.com/office/powerpoint/2010/main" val="1485071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37</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dirty="0">
              <a:effectLst/>
            </a:endParaRPr>
          </a:p>
        </p:txBody>
      </p:sp>
    </p:spTree>
    <p:extLst>
      <p:ext uri="{BB962C8B-B14F-4D97-AF65-F5344CB8AC3E}">
        <p14:creationId xmlns:p14="http://schemas.microsoft.com/office/powerpoint/2010/main" val="1281783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38</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https://openai.com/blog/instruction-following/  </a:t>
            </a:r>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We’ve trained language models that are much better at following user intentions than GPT-3 while also making them more truthful and less toxic, using techniques developed through our alignment research. These </a:t>
            </a:r>
            <a:r>
              <a:rPr lang="en-US" i="1" dirty="0"/>
              <a:t>InstructGPT</a:t>
            </a:r>
            <a:r>
              <a:rPr lang="en-US" dirty="0"/>
              <a:t> models, which are trained with humans in the loop, are now deployed as the default language models on our API. </a:t>
            </a:r>
          </a:p>
          <a:p>
            <a:r>
              <a:rPr lang="en-US" dirty="0">
                <a:effectLst/>
              </a:rPr>
              <a:t>    InstructGPT is better than GPT-3 at following English instructions. </a:t>
            </a:r>
          </a:p>
          <a:p>
            <a:endParaRPr lang="en-US" dirty="0">
              <a:effectLst/>
            </a:endParaRPr>
          </a:p>
        </p:txBody>
      </p:sp>
    </p:spTree>
    <p:extLst>
      <p:ext uri="{BB962C8B-B14F-4D97-AF65-F5344CB8AC3E}">
        <p14:creationId xmlns:p14="http://schemas.microsoft.com/office/powerpoint/2010/main" val="1119481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39</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b="0" dirty="0"/>
          </a:p>
        </p:txBody>
      </p:sp>
    </p:spTree>
    <p:extLst>
      <p:ext uri="{BB962C8B-B14F-4D97-AF65-F5344CB8AC3E}">
        <p14:creationId xmlns:p14="http://schemas.microsoft.com/office/powerpoint/2010/main" val="3479451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CN" dirty="0"/>
              <a:t>Figure is copied f</a:t>
            </a:r>
            <a:r>
              <a:rPr lang="en-GB" altLang="zh-TW" dirty="0"/>
              <a:t>rom </a:t>
            </a:r>
            <a:r>
              <a:rPr lang="en-GB" altLang="zh-TW" b="1" dirty="0"/>
              <a:t>Google</a:t>
            </a:r>
            <a:r>
              <a:rPr lang="en-GB" altLang="zh-TW" dirty="0"/>
              <a:t> AI Blog</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CN" dirty="0"/>
              <a:t>BERT:</a:t>
            </a:r>
            <a:r>
              <a:rPr lang="zh-CN" altLang="en-US" dirty="0"/>
              <a:t>擅长自然语言理解。</a:t>
            </a:r>
            <a:endParaRPr lang="en-GB" altLang="zh-CN" dirty="0"/>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dirty="0"/>
              <a:t>https://www.cs.princeton.edu/courses/archive/spring20/cos598C/lectures/lec4-pretraining.pdf</a:t>
            </a:r>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dirty="0"/>
              <a:t>BERT</a:t>
            </a:r>
            <a:r>
              <a:rPr lang="zh-CN" altLang="en-US" dirty="0"/>
              <a:t>舍弃了文本生成能力，换来了更强的语义理解能力。</a:t>
            </a:r>
            <a:r>
              <a:rPr lang="en-US" altLang="zh-CN" dirty="0"/>
              <a:t>E.g., sequence classification and labeling problems</a:t>
            </a:r>
          </a:p>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TW" dirty="0"/>
              <a:t>Blog: https://leemeng.tw/attack_on_bert_transfer_learning_in_nlp.html</a:t>
            </a:r>
            <a:endParaRPr lang="en-GB" altLang="zh-TW" dirty="0"/>
          </a:p>
        </p:txBody>
      </p:sp>
    </p:spTree>
    <p:extLst>
      <p:ext uri="{BB962C8B-B14F-4D97-AF65-F5344CB8AC3E}">
        <p14:creationId xmlns:p14="http://schemas.microsoft.com/office/powerpoint/2010/main" val="1678524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40</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https://openai.com/blog/chatgpt/</a:t>
            </a:r>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We trained this model using Reinforcement Learning from Human Feedback (RLHF), using the same methods as InstructGPT, but with slight differences in the data collection setup. We trained an initial model using supervised fine-tuning: human AI trainers provided conversations in which they played both sides—the user and an AI assistant. We gave the trainers access to model-written suggestions to help them compose their responses. We mixed this new dialogue dataset with the InstructGPT dataset, which we transformed into a dialogue format.</a:t>
            </a:r>
            <a:r>
              <a:rPr lang="en-US" dirty="0">
                <a:effectLst/>
              </a:rPr>
              <a:t> </a:t>
            </a:r>
          </a:p>
          <a:p>
            <a:endParaRPr lang="en-US" dirty="0">
              <a:effectLst/>
            </a:endParaRPr>
          </a:p>
        </p:txBody>
      </p:sp>
    </p:spTree>
    <p:extLst>
      <p:ext uri="{BB962C8B-B14F-4D97-AF65-F5344CB8AC3E}">
        <p14:creationId xmlns:p14="http://schemas.microsoft.com/office/powerpoint/2010/main" val="3178507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41</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BART pre-trains a model combining Bidirectional and Auto-Regressive Transformers.</a:t>
            </a:r>
            <a:endParaRPr lang="en-GB" altLang="zh-TW" dirty="0"/>
          </a:p>
        </p:txBody>
      </p:sp>
    </p:spTree>
    <p:extLst>
      <p:ext uri="{BB962C8B-B14F-4D97-AF65-F5344CB8AC3E}">
        <p14:creationId xmlns:p14="http://schemas.microsoft.com/office/powerpoint/2010/main" val="2609994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42</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https://www.google.com/url?sa=t&amp;source=web&amp;rct=j&amp;opi=89978449&amp;url=https://aclanthology.org/2020.acl-main.703.pdf&amp;ved=2ahUKEwiFoM69jqeKAxVumq8BHa8zKwYQFnoECBYQAQ&amp;usg=AOvVaw2xDJqw8spfIplqRPBqTZkJ</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BART pre-trains a model combining Bidirectional and Auto-Regressive Transformers.</a:t>
            </a:r>
            <a:endParaRPr lang="en-GB" altLang="zh-TW" dirty="0"/>
          </a:p>
        </p:txBody>
      </p:sp>
    </p:spTree>
    <p:extLst>
      <p:ext uri="{BB962C8B-B14F-4D97-AF65-F5344CB8AC3E}">
        <p14:creationId xmlns:p14="http://schemas.microsoft.com/office/powerpoint/2010/main" val="2723492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43</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dirty="0"/>
          </a:p>
        </p:txBody>
      </p:sp>
    </p:spTree>
    <p:extLst>
      <p:ext uri="{BB962C8B-B14F-4D97-AF65-F5344CB8AC3E}">
        <p14:creationId xmlns:p14="http://schemas.microsoft.com/office/powerpoint/2010/main" val="2264030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44</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sz="1800" dirty="0">
                <a:solidFill>
                  <a:srgbClr val="808080"/>
                </a:solidFill>
                <a:effectLst/>
                <a:latin typeface="Times New Roman" panose="02020603050405020304" pitchFamily="18" charset="0"/>
                <a:ea typeface="DFKai-SB"/>
              </a:rPr>
              <a:t>Single framework for multiple tasks: https://jmlr.org/papers/volume21/20-074/20-074.pdf</a:t>
            </a:r>
          </a:p>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TW" sz="1800" dirty="0">
                <a:solidFill>
                  <a:srgbClr val="808080"/>
                </a:solidFill>
                <a:effectLst/>
                <a:latin typeface="Times New Roman" panose="02020603050405020304" pitchFamily="18" charset="0"/>
              </a:rPr>
              <a:t>Multi-Task Learning</a:t>
            </a:r>
          </a:p>
          <a:p>
            <a:pPr marL="0" marR="0" lvl="2" indent="0" algn="l" defTabSz="914400" rtl="0" eaLnBrk="0" fontAlgn="base" latinLnBrk="0" hangingPunct="0">
              <a:lnSpc>
                <a:spcPct val="100000"/>
              </a:lnSpc>
              <a:spcBef>
                <a:spcPct val="0"/>
              </a:spcBef>
              <a:spcAft>
                <a:spcPct val="0"/>
              </a:spcAft>
              <a:buClrTx/>
              <a:buSzTx/>
              <a:buFontTx/>
              <a:buNone/>
              <a:tabLst/>
              <a:defRPr/>
            </a:pPr>
            <a:r>
              <a:rPr lang="en-US" sz="2800" dirty="0"/>
              <a:t>    The T5 model, pre-trained on C4, achieves state-of-the-art results on many NLP benchmarks while being flexible enough to be fine-tuned to a variety of important downstream tasks. </a:t>
            </a:r>
          </a:p>
          <a:p>
            <a:pPr marL="0" marR="0" lvl="2" indent="0" algn="l" defTabSz="914400" rtl="0" eaLnBrk="0" fontAlgn="base" latinLnBrk="0" hangingPunct="0">
              <a:lnSpc>
                <a:spcPct val="100000"/>
              </a:lnSpc>
              <a:spcBef>
                <a:spcPct val="0"/>
              </a:spcBef>
              <a:spcAft>
                <a:spcPct val="0"/>
              </a:spcAft>
              <a:buClrTx/>
              <a:buSzTx/>
              <a:buFontTx/>
              <a:buNone/>
              <a:tabLst/>
              <a:defRPr/>
            </a:pPr>
            <a:r>
              <a:rPr lang="en-US" sz="2800" dirty="0">
                <a:solidFill>
                  <a:srgbClr val="808080"/>
                </a:solidFill>
                <a:effectLst/>
                <a:latin typeface="Times New Roman" panose="02020603050405020304" pitchFamily="18" charset="0"/>
              </a:rPr>
              <a:t>    </a:t>
            </a:r>
            <a:r>
              <a:rPr lang="en-US" sz="2800" dirty="0"/>
              <a:t>Diagram of our text-to-text framework. Every task we consider uses text as input to the model, which is trained to generate some target text. This allows us to use the same model, loss function, and hyperparameters across our diverse set of tasks including translation (green), linguistic acceptability (red), sentence similarity (yellow), and document summarization (blue). It also provides a standard testbed for the methods included in our empirical survey.</a:t>
            </a:r>
            <a:endParaRPr lang="en-US" altLang="zh-TW" sz="1800" dirty="0">
              <a:solidFill>
                <a:srgbClr val="808080"/>
              </a:solidFill>
              <a:effectLst/>
              <a:latin typeface="Times New Roman" panose="02020603050405020304" pitchFamily="18" charset="0"/>
            </a:endParaRPr>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Overall, our encoder-decoder </a:t>
            </a:r>
            <a:r>
              <a:rPr lang="en-US" b="1" dirty="0"/>
              <a:t>Transformer</a:t>
            </a:r>
            <a:r>
              <a:rPr lang="en-US" dirty="0"/>
              <a:t> implementation closely follows its originally proposed form.</a:t>
            </a:r>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To specify which task the model should perform, we add a </a:t>
            </a:r>
            <a:r>
              <a:rPr lang="en-US" b="1" dirty="0"/>
              <a:t>task-specific (text) prefix </a:t>
            </a:r>
            <a:r>
              <a:rPr lang="en-US" dirty="0"/>
              <a:t>to the original input sequence before feeding it to the model.</a:t>
            </a:r>
          </a:p>
          <a:p>
            <a:pPr marL="628650" marR="0" lvl="3"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b="1" dirty="0"/>
              <a:t>Sentence acceptability judgment </a:t>
            </a:r>
            <a:r>
              <a:rPr lang="en-US" dirty="0"/>
              <a:t>(</a:t>
            </a:r>
            <a:r>
              <a:rPr lang="en-US" dirty="0" err="1"/>
              <a:t>CoLA</a:t>
            </a:r>
            <a:r>
              <a:rPr lang="en-US" dirty="0"/>
              <a:t>)</a:t>
            </a:r>
          </a:p>
          <a:p>
            <a:pPr marL="628650" marR="0" lvl="3"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b="1" dirty="0"/>
              <a:t>Sentence similarity </a:t>
            </a:r>
            <a:r>
              <a:rPr lang="en-US" dirty="0"/>
              <a:t>(STS-B)</a:t>
            </a:r>
          </a:p>
          <a:p>
            <a:pPr marL="0" marR="0" lvl="2"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lang="en-GB" altLang="zh-TW" dirty="0"/>
          </a:p>
        </p:txBody>
      </p:sp>
    </p:spTree>
    <p:extLst>
      <p:ext uri="{BB962C8B-B14F-4D97-AF65-F5344CB8AC3E}">
        <p14:creationId xmlns:p14="http://schemas.microsoft.com/office/powerpoint/2010/main" val="78970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45</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a:t>Extensions</a:t>
            </a:r>
          </a:p>
          <a:p>
            <a:r>
              <a:rPr lang="en-US" dirty="0"/>
              <a:t>    T5 is flexible enough to be easily modified for application to many tasks beyond those considered in our paper, often with great success. Below, we apply T5 to two novel tasks: closed-book question answering and fill-in-the-blank text generation with variable-sized blanks. </a:t>
            </a:r>
          </a:p>
          <a:p>
            <a:pPr>
              <a:lnSpc>
                <a:spcPct val="40000"/>
              </a:lnSpc>
            </a:pPr>
            <a:endParaRPr lang="en-US" dirty="0">
              <a:effectLst/>
            </a:endParaRPr>
          </a:p>
          <a:p>
            <a:r>
              <a:rPr lang="en-US" b="1" dirty="0"/>
              <a:t>Closed-Book Question Answering</a:t>
            </a:r>
          </a:p>
          <a:p>
            <a:r>
              <a:rPr lang="en-US" dirty="0"/>
              <a:t>    One way to use the text-to-text framework is on reading comprehension problems, where the model is fed some context along with a question and is trained to find the question's answer from the context. For example, one might feed the model the text from the Wikipedia article about Hurricane Connie along with the question "</a:t>
            </a:r>
            <a:r>
              <a:rPr lang="en-US" i="1" dirty="0"/>
              <a:t>On what date did Hurricane Connie occur?</a:t>
            </a:r>
            <a:r>
              <a:rPr lang="en-US" dirty="0"/>
              <a:t>" The model would then be trained to find the date "August 3rd, 1955" in the article. In fact, we achieved state-of-the-art results on the Stanford Question Answering Dataset (</a:t>
            </a:r>
            <a:r>
              <a:rPr lang="en-US" dirty="0" err="1"/>
              <a:t>SQuAD</a:t>
            </a:r>
            <a:r>
              <a:rPr lang="en-US" dirty="0"/>
              <a:t>) with this approach. </a:t>
            </a:r>
          </a:p>
          <a:p>
            <a:r>
              <a:rPr lang="en-US" dirty="0"/>
              <a:t>    In our </a:t>
            </a:r>
            <a:r>
              <a:rPr lang="en-US" dirty="0" err="1"/>
              <a:t>Colab</a:t>
            </a:r>
            <a:r>
              <a:rPr lang="en-US" dirty="0"/>
              <a:t> demo and follow-up paper, we trained T5 to answer trivia questions in a more difficult "</a:t>
            </a:r>
            <a:r>
              <a:rPr lang="en-US" b="1" dirty="0"/>
              <a:t>closed-book</a:t>
            </a:r>
            <a:r>
              <a:rPr lang="en-US" dirty="0"/>
              <a:t>" setting, </a:t>
            </a:r>
            <a:r>
              <a:rPr lang="en-US" i="1" dirty="0"/>
              <a:t>without access to any external knowledge</a:t>
            </a:r>
            <a:r>
              <a:rPr lang="en-US" dirty="0"/>
              <a:t>. In other words, in order to answer a question T5 can only use knowledge stored in its parameters that it picked up during unsupervised pre-training. This can be considered a constrained form of open-domain question answering. </a:t>
            </a:r>
          </a:p>
        </p:txBody>
      </p:sp>
    </p:spTree>
    <p:extLst>
      <p:ext uri="{BB962C8B-B14F-4D97-AF65-F5344CB8AC3E}">
        <p14:creationId xmlns:p14="http://schemas.microsoft.com/office/powerpoint/2010/main" val="730156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C5E932EC-AB2D-4745-BD4D-7ACAD437EE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F079DB17-2219-4009-9E2A-C44B8979E221}" type="slidenum">
              <a:rPr lang="zh-TW" altLang="en-GB" sz="1200">
                <a:latin typeface="Times New Roman" panose="02020603050405020304" pitchFamily="18" charset="0"/>
              </a:rPr>
              <a:pPr/>
              <a:t>46</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EE02CE08-569B-4C19-97F9-308C88D170F6}"/>
              </a:ext>
            </a:extLst>
          </p:cNvPr>
          <p:cNvSpPr>
            <a:spLocks noGrp="1" noRot="1" noChangeAspect="1" noChangeArrowheads="1" noTextEdit="1"/>
          </p:cNvSpPr>
          <p:nvPr>
            <p:ph type="sldImg"/>
          </p:nvPr>
        </p:nvSpPr>
        <p:spPr>
          <a:xfrm>
            <a:off x="149225" y="742950"/>
            <a:ext cx="6569075" cy="3695700"/>
          </a:xfrm>
          <a:ln/>
        </p:spPr>
      </p:sp>
      <p:sp>
        <p:nvSpPr>
          <p:cNvPr id="14340" name="Rectangle 3">
            <a:extLst>
              <a:ext uri="{FF2B5EF4-FFF2-40B4-BE49-F238E27FC236}">
                <a16:creationId xmlns:a16="http://schemas.microsoft.com/office/drawing/2014/main" id="{C82F4D90-C06B-41F7-B164-9D55F7C5BE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Pre-trained models for natural language processing: a survey</a:t>
            </a:r>
            <a:r>
              <a:rPr lang="en-US" b="0" dirty="0"/>
              <a:t>, by </a:t>
            </a:r>
            <a:r>
              <a:rPr lang="en-US" b="0" dirty="0" err="1"/>
              <a:t>Xipeng</a:t>
            </a:r>
            <a:r>
              <a:rPr lang="en-US" b="0" dirty="0"/>
              <a:t> </a:t>
            </a:r>
            <a:r>
              <a:rPr lang="en-US" b="0" dirty="0" err="1"/>
              <a:t>Qiu</a:t>
            </a:r>
            <a:r>
              <a:rPr lang="en-US" b="0" dirty="0"/>
              <a:t> </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b="1"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Must-Read Papers on Pre-trained Language Models (PLMs) </a:t>
            </a:r>
            <a:r>
              <a:rPr lang="en-US" b="0" dirty="0"/>
              <a:t>(for research</a:t>
            </a:r>
            <a:r>
              <a:rPr lang="en-US" b="0" baseline="0" dirty="0"/>
              <a:t> students</a:t>
            </a:r>
            <a:r>
              <a:rPr lang="en-US" b="0" dirty="0"/>
              <a:t>)</a:t>
            </a:r>
          </a:p>
          <a:p>
            <a:pPr marL="0" lvl="2">
              <a:spcBef>
                <a:spcPct val="0"/>
              </a:spcBef>
            </a:pPr>
            <a:r>
              <a:rPr lang="en-US" altLang="zh-CN" dirty="0"/>
              <a:t>https://github.com/thunlp/PLMpapers</a:t>
            </a:r>
          </a:p>
          <a:p>
            <a:pPr marL="0" lvl="2">
              <a:spcBef>
                <a:spcPct val="0"/>
              </a:spcBef>
            </a:pPr>
            <a:endParaRPr lang="en-US" altLang="zh-CN"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b="1" i="0" dirty="0">
                <a:solidFill>
                  <a:srgbClr val="000000"/>
                </a:solidFill>
                <a:effectLst/>
                <a:latin typeface="Lucida Grande"/>
              </a:rPr>
              <a:t>BERT: Pre-training of Deep Bidirectional Transformers for Language Understanding</a:t>
            </a:r>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dirty="0"/>
              <a:t>https://arxiv.org/abs/1810.04805</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b="1" dirty="0"/>
          </a:p>
          <a:p>
            <a:pPr marL="0" marR="0" lvl="2" indent="0" algn="l" defTabSz="914400" rtl="0" eaLnBrk="0" fontAlgn="base" latinLnBrk="0" hangingPunct="0">
              <a:lnSpc>
                <a:spcPct val="100000"/>
              </a:lnSpc>
              <a:spcBef>
                <a:spcPct val="0"/>
              </a:spcBef>
              <a:spcAft>
                <a:spcPct val="0"/>
              </a:spcAft>
              <a:buClrTx/>
              <a:buSzTx/>
              <a:buFontTx/>
              <a:buNone/>
              <a:tabLst/>
              <a:defRPr/>
            </a:pPr>
            <a:r>
              <a:rPr lang="zh-TW" altLang="en-US" dirty="0"/>
              <a:t>進擊的 </a:t>
            </a:r>
            <a:r>
              <a:rPr lang="en-US" altLang="zh-TW" dirty="0"/>
              <a:t>BERT</a:t>
            </a:r>
            <a:r>
              <a:rPr lang="zh-TW" altLang="en-US" dirty="0"/>
              <a:t>：</a:t>
            </a:r>
            <a:r>
              <a:rPr lang="en-US" altLang="zh-TW" dirty="0"/>
              <a:t>NLP </a:t>
            </a:r>
            <a:r>
              <a:rPr lang="zh-TW" altLang="en-US" dirty="0"/>
              <a:t>界的巨人之力與遷移學習</a:t>
            </a:r>
            <a:endParaRPr lang="en-GB" altLang="zh-TW" dirty="0"/>
          </a:p>
          <a:p>
            <a:pPr marL="0" lvl="2">
              <a:spcBef>
                <a:spcPct val="0"/>
              </a:spcBef>
            </a:pPr>
            <a:r>
              <a:rPr lang="en-GB" altLang="zh-TW" dirty="0"/>
              <a:t>https://leemeng.tw/attack_on_bert_transfer_learning_in_nlp.html</a:t>
            </a:r>
          </a:p>
          <a:p>
            <a:pPr marL="0" lvl="2">
              <a:spcBef>
                <a:spcPct val="0"/>
              </a:spcBef>
            </a:pPr>
            <a:endParaRPr lang="en-GB" altLang="zh-TW" dirty="0"/>
          </a:p>
          <a:p>
            <a:pPr marL="0" lvl="2">
              <a:spcBef>
                <a:spcPct val="0"/>
              </a:spcBef>
            </a:pPr>
            <a:endParaRPr lang="en-GB" altLang="zh-TW" dirty="0"/>
          </a:p>
        </p:txBody>
      </p:sp>
    </p:spTree>
    <p:extLst>
      <p:ext uri="{BB962C8B-B14F-4D97-AF65-F5344CB8AC3E}">
        <p14:creationId xmlns:p14="http://schemas.microsoft.com/office/powerpoint/2010/main" val="2124668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C5E932EC-AB2D-4745-BD4D-7ACAD437EE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F079DB17-2219-4009-9E2A-C44B8979E221}"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47</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4339" name="Rectangle 2">
            <a:extLst>
              <a:ext uri="{FF2B5EF4-FFF2-40B4-BE49-F238E27FC236}">
                <a16:creationId xmlns:a16="http://schemas.microsoft.com/office/drawing/2014/main" id="{EE02CE08-569B-4C19-97F9-308C88D170F6}"/>
              </a:ext>
            </a:extLst>
          </p:cNvPr>
          <p:cNvSpPr>
            <a:spLocks noGrp="1" noRot="1" noChangeAspect="1" noChangeArrowheads="1" noTextEdit="1"/>
          </p:cNvSpPr>
          <p:nvPr>
            <p:ph type="sldImg"/>
          </p:nvPr>
        </p:nvSpPr>
        <p:spPr>
          <a:xfrm>
            <a:off x="468313" y="695325"/>
            <a:ext cx="6148387" cy="3459163"/>
          </a:xfrm>
          <a:ln/>
        </p:spPr>
      </p:sp>
      <p:sp>
        <p:nvSpPr>
          <p:cNvPr id="14340" name="Rectangle 3">
            <a:extLst>
              <a:ext uri="{FF2B5EF4-FFF2-40B4-BE49-F238E27FC236}">
                <a16:creationId xmlns:a16="http://schemas.microsoft.com/office/drawing/2014/main" id="{C82F4D90-C06B-41F7-B164-9D55F7C5BE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000000"/>
                </a:solidFill>
                <a:effectLst/>
                <a:latin typeface="Optima-Regular"/>
              </a:rPr>
              <a:t>https://arxiv.org/abs/2304.13712</a:t>
            </a:r>
            <a:r>
              <a:rPr lang="zh-CN" altLang="en-US" b="0" i="0" dirty="0">
                <a:solidFill>
                  <a:srgbClr val="000000"/>
                </a:solidFill>
                <a:effectLst/>
                <a:latin typeface="Optima-Regular"/>
              </a:rPr>
              <a:t>， </a:t>
            </a:r>
            <a:r>
              <a:rPr lang="en-US" b="1" i="0" dirty="0">
                <a:solidFill>
                  <a:srgbClr val="0000FF"/>
                </a:solidFill>
                <a:effectLst/>
                <a:latin typeface="Optima-Regular"/>
              </a:rPr>
              <a:t>Harnessing the Power of LLMs in Practice: A Survey on ChatGPT and Beyond</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0000FF"/>
                </a:solidFill>
                <a:effectLst/>
                <a:latin typeface="Optima-Regular"/>
              </a:rPr>
              <a:t>主要玩家有：</a:t>
            </a:r>
            <a:r>
              <a:rPr lang="en-US" altLang="zh-CN" b="0" i="0" dirty="0">
                <a:solidFill>
                  <a:srgbClr val="0000FF"/>
                </a:solidFill>
                <a:effectLst/>
                <a:latin typeface="Optima-Regular"/>
              </a:rPr>
              <a:t>Google, OpenAI</a:t>
            </a:r>
            <a:r>
              <a:rPr lang="zh-CN" altLang="en-US" b="0" i="0" dirty="0">
                <a:solidFill>
                  <a:srgbClr val="0000FF"/>
                </a:solidFill>
                <a:effectLst/>
                <a:latin typeface="Optima-Regular"/>
              </a:rPr>
              <a:t>， </a:t>
            </a:r>
            <a:r>
              <a:rPr lang="en-US" altLang="zh-CN" b="0" i="0" dirty="0">
                <a:solidFill>
                  <a:srgbClr val="0000FF"/>
                </a:solidFill>
                <a:effectLst/>
                <a:latin typeface="Optima-Regular"/>
              </a:rPr>
              <a:t>Facebook/Meta</a:t>
            </a:r>
            <a:endParaRPr lang="en-US" b="0" i="0" dirty="0">
              <a:solidFill>
                <a:srgbClr val="0000FF"/>
              </a:solidFill>
              <a:effectLst/>
              <a:latin typeface="Optima-Regular"/>
            </a:endParaRPr>
          </a:p>
          <a:p>
            <a:pPr marL="0" lvl="2">
              <a:spcBef>
                <a:spcPct val="0"/>
              </a:spcBef>
            </a:pPr>
            <a:endParaRPr lang="en-GB" altLang="zh-TW" dirty="0"/>
          </a:p>
        </p:txBody>
      </p:sp>
    </p:spTree>
    <p:extLst>
      <p:ext uri="{BB962C8B-B14F-4D97-AF65-F5344CB8AC3E}">
        <p14:creationId xmlns:p14="http://schemas.microsoft.com/office/powerpoint/2010/main" val="2300334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48</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dirty="0"/>
              <a:t>    Training large pretrained language models is very time-consuming and compute-intensive. As they continue to grow in size, there is increasing interest in more efficient training methods such as </a:t>
            </a:r>
            <a:r>
              <a:rPr lang="en-US" b="1" i="0" dirty="0"/>
              <a:t>prompting</a:t>
            </a:r>
            <a:r>
              <a:rPr lang="en-US" dirty="0"/>
              <a:t>. Prompting primes a frozen pretrained model for a specific downstream task by including a text prompt that describes the task or even demonstrates an example of the task. With prompting, you can avoid fully training a separate model for each downstream task, and use the same frozen pretrained model instead. This is a lot easier because you can use the same model for several different tasks, and it is significantly more efficient to train and store a smaller set of prompt parameters than to train all the model’s parameters.</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b="1"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err="1"/>
              <a:t>PromptPapers</a:t>
            </a:r>
            <a:endParaRPr lang="en-US" b="1" dirty="0"/>
          </a:p>
          <a:p>
            <a:pPr marL="0" lvl="2">
              <a:spcBef>
                <a:spcPct val="0"/>
              </a:spcBef>
            </a:pPr>
            <a:r>
              <a:rPr lang="en-GB" altLang="zh-TW" dirty="0"/>
              <a:t>    https://github.com/thunlp/PromptPapers</a:t>
            </a:r>
          </a:p>
          <a:p>
            <a:pPr marL="0" lvl="2">
              <a:spcBef>
                <a:spcPct val="0"/>
              </a:spcBef>
            </a:pPr>
            <a:endParaRPr lang="en-GB" altLang="zh-TW" dirty="0"/>
          </a:p>
          <a:p>
            <a:pPr marL="0" lvl="2">
              <a:spcBef>
                <a:spcPct val="0"/>
              </a:spcBef>
            </a:pPr>
            <a:r>
              <a:rPr lang="en-GB" altLang="zh-TW" b="1" dirty="0"/>
              <a:t>Prompt Blogs:</a:t>
            </a:r>
          </a:p>
          <a:p>
            <a:pPr marL="0" marR="0" lvl="2" indent="0" algn="l" defTabSz="914400" rtl="0" eaLnBrk="0" fontAlgn="base" latinLnBrk="0" hangingPunct="0">
              <a:lnSpc>
                <a:spcPct val="100000"/>
              </a:lnSpc>
              <a:spcBef>
                <a:spcPct val="0"/>
              </a:spcBef>
              <a:spcAft>
                <a:spcPct val="0"/>
              </a:spcAft>
              <a:buClrTx/>
              <a:buSzTx/>
              <a:buFontTx/>
              <a:buNone/>
              <a:tabLst/>
              <a:defRPr/>
            </a:pPr>
            <a:r>
              <a:rPr lang="en-US" sz="1200" dirty="0">
                <a:latin typeface="Calibri" panose="020F0502020204030204" pitchFamily="34" charset="0"/>
                <a:ea typeface="Calibri" panose="020F0502020204030204" pitchFamily="34" charset="0"/>
                <a:cs typeface="Calibri" panose="020F0502020204030204" pitchFamily="34" charset="0"/>
              </a:rPr>
              <a:t>    https://blog.research.google/2022/02/guiding-frozen-language-models-with.html</a:t>
            </a:r>
          </a:p>
          <a:p>
            <a:pPr marL="0" lvl="2">
              <a:spcBef>
                <a:spcPct val="0"/>
              </a:spcBef>
            </a:pPr>
            <a:r>
              <a:rPr lang="en-GB" altLang="zh-TW" dirty="0"/>
              <a:t>    https://blog.csdn.net/BAAIBeijing/article/details/121005830</a:t>
            </a:r>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dirty="0"/>
              <a:t>    https://thegradient.pub/prompting/</a:t>
            </a:r>
          </a:p>
          <a:p>
            <a:pPr marL="0" lvl="2">
              <a:spcBef>
                <a:spcPct val="0"/>
              </a:spcBef>
            </a:pPr>
            <a:endParaRPr lang="en-GB" altLang="zh-TW" dirty="0"/>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b="1" dirty="0"/>
              <a:t>Prompt Videos:</a:t>
            </a:r>
          </a:p>
          <a:p>
            <a:pPr marL="0" marR="0" lvl="2" indent="0" algn="l" defTabSz="914400" rtl="0" eaLnBrk="0" fontAlgn="base" latinLnBrk="0" hangingPunct="0">
              <a:lnSpc>
                <a:spcPct val="100000"/>
              </a:lnSpc>
              <a:spcBef>
                <a:spcPct val="0"/>
              </a:spcBef>
              <a:spcAft>
                <a:spcPct val="0"/>
              </a:spcAft>
              <a:buClrTx/>
              <a:buSzTx/>
              <a:buFontTx/>
              <a:buNone/>
              <a:tabLst/>
              <a:defRPr/>
            </a:pPr>
            <a:r>
              <a:rPr lang="en-US" b="0" dirty="0"/>
              <a:t>    https://www.youtube.com/watch?v=nnylYEh4bpI</a:t>
            </a:r>
          </a:p>
          <a:p>
            <a:pPr marL="0" marR="0" lvl="2" indent="0" algn="l" defTabSz="914400" rtl="0" eaLnBrk="0" fontAlgn="base" latinLnBrk="0" hangingPunct="0">
              <a:lnSpc>
                <a:spcPct val="100000"/>
              </a:lnSpc>
              <a:spcBef>
                <a:spcPct val="0"/>
              </a:spcBef>
              <a:spcAft>
                <a:spcPct val="0"/>
              </a:spcAft>
              <a:buClrTx/>
              <a:buSzTx/>
              <a:buFontTx/>
              <a:buNone/>
              <a:tabLst/>
              <a:defRPr/>
            </a:pPr>
            <a:r>
              <a:rPr lang="en-US" b="0" dirty="0"/>
              <a:t>    https://www.youtube.com/watch?v=K3MasIU25Zw</a:t>
            </a:r>
          </a:p>
          <a:p>
            <a:pPr marL="0" marR="0" lvl="2" indent="0" algn="l" defTabSz="914400" rtl="0" eaLnBrk="0" fontAlgn="base" latinLnBrk="0" hangingPunct="0">
              <a:lnSpc>
                <a:spcPct val="100000"/>
              </a:lnSpc>
              <a:spcBef>
                <a:spcPct val="0"/>
              </a:spcBef>
              <a:spcAft>
                <a:spcPct val="0"/>
              </a:spcAft>
              <a:buClrTx/>
              <a:buSzTx/>
              <a:buFontTx/>
              <a:buNone/>
              <a:tabLst/>
              <a:defRPr/>
            </a:pPr>
            <a:r>
              <a:rPr lang="en-US" b="0" dirty="0"/>
              <a:t>    https://www.youtube.com/watch?v=OsbUfL8w-mo</a:t>
            </a:r>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dirty="0"/>
              <a:t>    https://www.youtube.com/watch?v=TE6urdkTR4I&amp;t=2304s [</a:t>
            </a:r>
            <a:r>
              <a:rPr lang="en-US" b="0" dirty="0"/>
              <a:t>CMU Advanced NLP 2021 (10): Prompting + Sequence-to-sequence Pre-training</a:t>
            </a:r>
            <a:r>
              <a:rPr lang="en-GB" altLang="zh-TW" dirty="0"/>
              <a:t>]</a:t>
            </a:r>
          </a:p>
        </p:txBody>
      </p:sp>
    </p:spTree>
    <p:extLst>
      <p:ext uri="{BB962C8B-B14F-4D97-AF65-F5344CB8AC3E}">
        <p14:creationId xmlns:p14="http://schemas.microsoft.com/office/powerpoint/2010/main" val="27592874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C6D88-5E50-4D37-8564-71F581283F31}"/>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63D7BF04-9A65-612B-D906-E7BB1246D5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49</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FE60E349-3C8F-8BDF-D69C-FDA09D8517A1}"/>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536252E4-D901-5F00-FE1A-C73F320AEB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TW" sz="1200" b="0" kern="0" dirty="0">
                <a:latin typeface="Calibri" panose="020F0502020204030204" pitchFamily="34" charset="0"/>
                <a:ea typeface="Calibri" panose="020F0502020204030204" pitchFamily="34" charset="0"/>
                <a:cs typeface="Calibri" panose="020F0502020204030204" pitchFamily="34" charset="0"/>
              </a:rPr>
              <a:t>Pre-train, Prompt, and Predict: A Systematic Survey of Prompting Methods in Natural Language Processing, ACM Computing Survey, 2022. </a:t>
            </a:r>
            <a:endParaRPr lang="en-US" b="1" dirty="0"/>
          </a:p>
          <a:p>
            <a:pPr marL="0" marR="0" lvl="2" indent="0" algn="l" defTabSz="914400" rtl="0" eaLnBrk="0" fontAlgn="base" latinLnBrk="0" hangingPunct="0">
              <a:lnSpc>
                <a:spcPct val="100000"/>
              </a:lnSpc>
              <a:spcBef>
                <a:spcPct val="0"/>
              </a:spcBef>
              <a:spcAft>
                <a:spcPct val="0"/>
              </a:spcAft>
              <a:buClrTx/>
              <a:buSzTx/>
              <a:buFontTx/>
              <a:buNone/>
              <a:tabLst/>
              <a:defRPr/>
            </a:pPr>
            <a:endParaRPr lang="en-US" b="1"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Prompt Engineering</a:t>
            </a:r>
            <a:r>
              <a:rPr lang="en-US" b="0" dirty="0"/>
              <a:t>: Prompt Functions </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b="1"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err="1"/>
              <a:t>PromptPapers</a:t>
            </a:r>
            <a:endParaRPr lang="en-US" b="1" dirty="0"/>
          </a:p>
          <a:p>
            <a:pPr marL="0" lvl="2">
              <a:spcBef>
                <a:spcPct val="0"/>
              </a:spcBef>
            </a:pPr>
            <a:r>
              <a:rPr lang="en-GB" altLang="zh-TW" dirty="0"/>
              <a:t>https://github.com/thunlp/PromptPapers</a:t>
            </a:r>
          </a:p>
          <a:p>
            <a:pPr marL="0" lvl="2">
              <a:spcBef>
                <a:spcPct val="0"/>
              </a:spcBef>
            </a:pPr>
            <a:endParaRPr lang="en-GB" altLang="zh-TW" dirty="0"/>
          </a:p>
          <a:p>
            <a:pPr marL="0" lvl="2">
              <a:spcBef>
                <a:spcPct val="0"/>
              </a:spcBef>
            </a:pPr>
            <a:r>
              <a:rPr lang="en-GB" altLang="zh-TW" b="1" dirty="0"/>
              <a:t>Prompt Blogs:</a:t>
            </a:r>
          </a:p>
          <a:p>
            <a:pPr marL="0" lvl="2">
              <a:spcBef>
                <a:spcPct val="0"/>
              </a:spcBef>
            </a:pPr>
            <a:r>
              <a:rPr lang="en-GB" altLang="zh-TW" dirty="0"/>
              <a:t>https://blog.csdn.net/BAAIBeijing/article/details/121005830</a:t>
            </a:r>
          </a:p>
          <a:p>
            <a:pPr marL="0" lvl="2">
              <a:spcBef>
                <a:spcPct val="0"/>
              </a:spcBef>
            </a:pPr>
            <a:r>
              <a:rPr lang="en-GB" altLang="zh-TW" dirty="0"/>
              <a:t>https://thegradient.pub/prompting/</a:t>
            </a:r>
          </a:p>
          <a:p>
            <a:pPr marL="0" lvl="2">
              <a:spcBef>
                <a:spcPct val="0"/>
              </a:spcBef>
            </a:pPr>
            <a:r>
              <a:rPr lang="en-GB" altLang="zh-TW" dirty="0"/>
              <a:t>https://blog.paperspace.com/prompt-based-learning-in-natural-language-processing/</a:t>
            </a:r>
          </a:p>
        </p:txBody>
      </p:sp>
    </p:spTree>
    <p:extLst>
      <p:ext uri="{BB962C8B-B14F-4D97-AF65-F5344CB8AC3E}">
        <p14:creationId xmlns:p14="http://schemas.microsoft.com/office/powerpoint/2010/main" val="3199679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5</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sz="1200" b="0" i="0" u="none" strike="noStrike" kern="1200" baseline="0" dirty="0">
                <a:solidFill>
                  <a:schemeClr val="tx1"/>
                </a:solidFill>
                <a:latin typeface="Times New Roman" pitchFamily="18" charset="0"/>
                <a:ea typeface="新細明體" pitchFamily="18" charset="-120"/>
                <a:cs typeface="+mn-cs"/>
              </a:rPr>
              <a:t>    Bidirectional encoders overcome this limitation by allowing the self-attention mechanism to range over the entire input.</a:t>
            </a:r>
          </a:p>
        </p:txBody>
      </p:sp>
    </p:spTree>
    <p:extLst>
      <p:ext uri="{BB962C8B-B14F-4D97-AF65-F5344CB8AC3E}">
        <p14:creationId xmlns:p14="http://schemas.microsoft.com/office/powerpoint/2010/main" val="3245936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50</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b="1" dirty="0"/>
              <a:t>Chain-of-Thought Prompting </a:t>
            </a:r>
            <a:r>
              <a:rPr lang="en-US" b="1" dirty="0">
                <a:effectLst/>
              </a:rPr>
              <a:t>Blog</a:t>
            </a:r>
          </a:p>
          <a:p>
            <a:r>
              <a:rPr lang="en-US" dirty="0">
                <a:effectLst/>
              </a:rPr>
              <a:t>Chain-of-Thought Promoting at Prompt Engineering Guide: </a:t>
            </a:r>
            <a:r>
              <a:rPr lang="en-US" altLang="zh-CN" dirty="0"/>
              <a:t>https://www.promptingguide.ai/techniques/cot</a:t>
            </a: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r>
              <a:rPr lang="zh-CN" altLang="en-US" dirty="0"/>
              <a:t>预训练模型不具备逻辑推理的能力。</a:t>
            </a:r>
            <a:endParaRPr lang="en-US" altLang="zh-CN" dirty="0"/>
          </a:p>
          <a:p>
            <a:endParaRPr lang="en-US" altLang="zh-TW" dirty="0"/>
          </a:p>
          <a:p>
            <a:r>
              <a:rPr lang="zh-CN" altLang="en-US" dirty="0"/>
              <a:t>基于神经网络的知识推理研究综述 </a:t>
            </a:r>
            <a:r>
              <a:rPr lang="en-US" altLang="zh-CN" dirty="0"/>
              <a:t>http://fcst.ceaj.org/CN/10.3778/j.issn.1673-9418.2108105</a:t>
            </a:r>
          </a:p>
          <a:p>
            <a:pPr marL="171450" indent="-171450">
              <a:buFont typeface="Arial" panose="020B0604020202020204" pitchFamily="34" charset="0"/>
              <a:buChar char="•"/>
            </a:pPr>
            <a:r>
              <a:rPr lang="zh-CN" dirty="0"/>
              <a:t>思维链</a:t>
            </a:r>
            <a:endParaRPr lang="en-US" altLang="zh-CN" dirty="0"/>
          </a:p>
          <a:p>
            <a:r>
              <a:rPr lang="en-US" altLang="zh-CN" dirty="0"/>
              <a:t>    </a:t>
            </a:r>
            <a:r>
              <a:rPr lang="zh-CN" dirty="0"/>
              <a:t>我们探索如何生成一个思维链</a:t>
            </a:r>
            <a:r>
              <a:rPr lang="zh-CN" altLang="en-US" dirty="0"/>
              <a:t>，</a:t>
            </a:r>
            <a:r>
              <a:rPr lang="zh-CN" dirty="0"/>
              <a:t>一系列中间推理步骤</a:t>
            </a:r>
            <a:r>
              <a:rPr lang="zh-CN" altLang="en-US" dirty="0"/>
              <a:t>，</a:t>
            </a:r>
            <a:r>
              <a:rPr lang="zh-CN" dirty="0"/>
              <a:t>如何显着提高大型语言模型执行复杂推理的能力。 特别是，我们展示了这种推理能力如何通过一种称为思维链提示的简单方法自然地出现在足够大的语言模型中，其中提供了一些思维链演示作为提示中的示例。对三种大型语言模型的实验表明，思维链提示可以提高一系列算术、常识和符号推理任务的性能。</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Chain-of-Thought Prompting Elicits Reasoning in Large Language Models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p:txBody>
      </p:sp>
    </p:spTree>
    <p:extLst>
      <p:ext uri="{BB962C8B-B14F-4D97-AF65-F5344CB8AC3E}">
        <p14:creationId xmlns:p14="http://schemas.microsoft.com/office/powerpoint/2010/main" val="4168515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51</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lang="en-US" b="1" dirty="0"/>
          </a:p>
        </p:txBody>
      </p:sp>
    </p:spTree>
    <p:extLst>
      <p:ext uri="{BB962C8B-B14F-4D97-AF65-F5344CB8AC3E}">
        <p14:creationId xmlns:p14="http://schemas.microsoft.com/office/powerpoint/2010/main" val="4133266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52</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b="0" dirty="0"/>
              <a:t>Paper:</a:t>
            </a:r>
          </a:p>
          <a:p>
            <a:pPr marL="0" marR="0" lvl="0" indent="0" algn="l" defTabSz="914400" rtl="0" eaLnBrk="0" fontAlgn="base" latinLnBrk="0" hangingPunct="0">
              <a:lnSpc>
                <a:spcPct val="100000"/>
              </a:lnSpc>
              <a:spcBef>
                <a:spcPct val="0"/>
              </a:spcBef>
              <a:spcAft>
                <a:spcPct val="0"/>
              </a:spcAft>
              <a:buClrTx/>
              <a:buSzTx/>
              <a:buFontTx/>
              <a:buNone/>
              <a:tabLst/>
              <a:defRPr/>
            </a:pPr>
            <a:r>
              <a:rPr lang="en-US" b="0" dirty="0"/>
              <a:t>    Full pipeline of Zero-shot-CoT: we first use the first “reasoning” prompt to extract a full reasoning path from a language model, and then use the second “answer” prompt to extract the answer in the correct format from the reasoning text.</a:t>
            </a:r>
          </a:p>
        </p:txBody>
      </p:sp>
    </p:spTree>
    <p:extLst>
      <p:ext uri="{BB962C8B-B14F-4D97-AF65-F5344CB8AC3E}">
        <p14:creationId xmlns:p14="http://schemas.microsoft.com/office/powerpoint/2010/main" val="3443686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53</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    Perhaps one of the more advanced techniques out there for prompt engineering is self-consistency. </a:t>
            </a:r>
            <a:endParaRPr lang="en-US" dirty="0">
              <a:effectLst/>
            </a:endParaRPr>
          </a:p>
        </p:txBody>
      </p:sp>
    </p:spTree>
    <p:extLst>
      <p:ext uri="{BB962C8B-B14F-4D97-AF65-F5344CB8AC3E}">
        <p14:creationId xmlns:p14="http://schemas.microsoft.com/office/powerpoint/2010/main" val="17322731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54</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ffectLst/>
              </a:rPr>
              <a:t>    We study whether language models can evaluate the validity of their own claims and predict which questions they will be able to answer correctly. We first show that larger models are well-calibrated on diverse </a:t>
            </a:r>
            <a:r>
              <a:rPr lang="en-US" b="1" dirty="0">
                <a:effectLst/>
              </a:rPr>
              <a:t>multiple choice and true/false questions </a:t>
            </a:r>
            <a:r>
              <a:rPr lang="en-US" dirty="0">
                <a:effectLst/>
              </a:rPr>
              <a:t>when they are provided in the right format. Thus we can approach self-evaluation on open-ended sampling tasks by asking models to first propose answers, and then to evaluate the probability "P(True)“ that their answers are correct. We find encouraging performance, calibration, and scaling for P(True) on a diverse array of tasks.</a:t>
            </a:r>
          </a:p>
        </p:txBody>
      </p:sp>
    </p:spTree>
    <p:extLst>
      <p:ext uri="{BB962C8B-B14F-4D97-AF65-F5344CB8AC3E}">
        <p14:creationId xmlns:p14="http://schemas.microsoft.com/office/powerpoint/2010/main" val="541905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55</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ffectLst/>
              </a:rPr>
              <a:t>https://selfrefine.info/</a:t>
            </a:r>
          </a:p>
          <a:p>
            <a:pPr algn="l"/>
            <a:r>
              <a:rPr lang="en-US" sz="2800" dirty="0"/>
              <a:t>    Self-Refine is a novel approach that allows LLMs to iteratively refine outputs and incorporate feedback along multiple dimensions to improve performance on diverse tasks. Unlike prior work, it does not require supervised training data or reinforcement learning, and works with a single LLM.</a:t>
            </a:r>
          </a:p>
          <a:p>
            <a:pPr algn="l"/>
            <a:endParaRPr lang="en-US" sz="2800" dirty="0">
              <a:effectLst/>
            </a:endParaRPr>
          </a:p>
          <a:p>
            <a:pPr algn="l"/>
            <a:r>
              <a:rPr lang="en-US" sz="2800" dirty="0">
                <a:effectLst/>
              </a:rPr>
              <a:t>Self-Refine: Iterative Refinement with Self-Feedback</a:t>
            </a:r>
          </a:p>
          <a:p>
            <a:pPr algn="l"/>
            <a:r>
              <a:rPr lang="en-US" dirty="0"/>
              <a:t>    We implemented both FEEDBACK and REFINE as few-shot prompts even with models that respond well to instructions, such as </a:t>
            </a:r>
            <a:r>
              <a:rPr lang="en-US" dirty="0" err="1"/>
              <a:t>ChatGPT</a:t>
            </a:r>
            <a:r>
              <a:rPr lang="en-US" dirty="0"/>
              <a:t> and GPT-4.</a:t>
            </a:r>
            <a:endParaRPr lang="en-US" dirty="0">
              <a:effectLst/>
            </a:endParaRPr>
          </a:p>
        </p:txBody>
      </p:sp>
    </p:spTree>
    <p:extLst>
      <p:ext uri="{BB962C8B-B14F-4D97-AF65-F5344CB8AC3E}">
        <p14:creationId xmlns:p14="http://schemas.microsoft.com/office/powerpoint/2010/main" val="33722763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56</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p:txBody>
      </p:sp>
    </p:spTree>
    <p:extLst>
      <p:ext uri="{BB962C8B-B14F-4D97-AF65-F5344CB8AC3E}">
        <p14:creationId xmlns:p14="http://schemas.microsoft.com/office/powerpoint/2010/main" val="3228844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57</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ffectLst/>
              </a:rPr>
              <a:t>Reward Model (RM) </a:t>
            </a:r>
          </a:p>
        </p:txBody>
      </p:sp>
    </p:spTree>
    <p:extLst>
      <p:ext uri="{BB962C8B-B14F-4D97-AF65-F5344CB8AC3E}">
        <p14:creationId xmlns:p14="http://schemas.microsoft.com/office/powerpoint/2010/main" val="34283407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8B43B-B58A-F08C-DEF0-AAE9BA67858E}"/>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9C72D87B-D51A-D397-90CD-7FE88B9C70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58</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B32FFF74-2DC2-41EA-03ED-6B6EC05B25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25BE5BDF-3739-33CC-EACE-E94ADC41FD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b="0" dirty="0"/>
          </a:p>
        </p:txBody>
      </p:sp>
    </p:spTree>
    <p:extLst>
      <p:ext uri="{BB962C8B-B14F-4D97-AF65-F5344CB8AC3E}">
        <p14:creationId xmlns:p14="http://schemas.microsoft.com/office/powerpoint/2010/main" val="27217305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2AA7C-503B-718D-772B-935634B273BD}"/>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E506D20B-C630-1BD0-34AD-98D04ADDA3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59</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909C0E82-63DE-9502-A957-F95CF2D926B5}"/>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EDEBF969-3455-AE36-24B9-9F5201B0BF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effectLst/>
            </a:endParaRPr>
          </a:p>
        </p:txBody>
      </p:sp>
    </p:spTree>
    <p:extLst>
      <p:ext uri="{BB962C8B-B14F-4D97-AF65-F5344CB8AC3E}">
        <p14:creationId xmlns:p14="http://schemas.microsoft.com/office/powerpoint/2010/main" val="805770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94050-54DD-57AF-A499-91BE52DCA3D3}"/>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A371DC82-FACB-FA6E-34A7-97812F7F8F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6</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0FCAB974-FF3F-9975-B2B4-02BF05D87768}"/>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F722D43-D331-2A63-C817-1E55DC819A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endParaRPr lang="en-GB" altLang="zh-TW" dirty="0"/>
          </a:p>
        </p:txBody>
      </p:sp>
    </p:spTree>
    <p:extLst>
      <p:ext uri="{BB962C8B-B14F-4D97-AF65-F5344CB8AC3E}">
        <p14:creationId xmlns:p14="http://schemas.microsoft.com/office/powerpoint/2010/main" val="6467160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60</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468313" y="695325"/>
            <a:ext cx="6148387" cy="345916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b="1" dirty="0"/>
              <a:t>GPT-2 Tutorial</a:t>
            </a:r>
            <a:r>
              <a:rPr lang="en-GB" altLang="zh-TW" b="0" dirty="0"/>
              <a:t>: https://www.youtube.com/watch?v=Ppf4ApbumcA</a:t>
            </a:r>
          </a:p>
          <a:p>
            <a:pPr marL="0" marR="0" lvl="2" indent="0" algn="l" defTabSz="914400" rtl="0" eaLnBrk="0" fontAlgn="base" latinLnBrk="0" hangingPunct="0">
              <a:lnSpc>
                <a:spcPct val="100000"/>
              </a:lnSpc>
              <a:spcBef>
                <a:spcPct val="0"/>
              </a:spcBef>
              <a:spcAft>
                <a:spcPct val="0"/>
              </a:spcAft>
              <a:buClrTx/>
              <a:buSzTx/>
              <a:buFontTx/>
              <a:buNone/>
              <a:tabLst/>
              <a:defRPr/>
            </a:pPr>
            <a:r>
              <a:rPr lang="en-GB" altLang="zh-TW" sz="1800" b="1" dirty="0"/>
              <a:t>GPT-1 Tutorial</a:t>
            </a:r>
            <a:r>
              <a:rPr lang="en-GB" altLang="zh-TW" sz="1800" b="0" dirty="0"/>
              <a:t>: </a:t>
            </a:r>
            <a:r>
              <a:rPr lang="en-US" sz="1800" i="0" dirty="0">
                <a:solidFill>
                  <a:srgbClr val="808080"/>
                </a:solidFill>
                <a:effectLst/>
                <a:latin typeface="Times New Roman" panose="02020603050405020304" pitchFamily="18" charset="0"/>
                <a:ea typeface="DFKai-SB"/>
              </a:rPr>
              <a:t>https://www.youtube.com/watch?v=pm8kSceBmNw</a:t>
            </a:r>
            <a:endParaRPr lang="en-US" sz="1800" i="1" dirty="0">
              <a:effectLst/>
              <a:latin typeface="Times New Roman" panose="02020603050405020304" pitchFamily="18" charset="0"/>
              <a:ea typeface="DFKai-SB"/>
            </a:endParaRPr>
          </a:p>
          <a:p>
            <a:endParaRPr lang="en-US" dirty="0">
              <a:effectLst/>
            </a:endParaRPr>
          </a:p>
        </p:txBody>
      </p:sp>
    </p:spTree>
    <p:extLst>
      <p:ext uri="{BB962C8B-B14F-4D97-AF65-F5344CB8AC3E}">
        <p14:creationId xmlns:p14="http://schemas.microsoft.com/office/powerpoint/2010/main" val="3123020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C5E932EC-AB2D-4745-BD4D-7ACAD437EE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F079DB17-2219-4009-9E2A-C44B8979E221}" type="slidenum">
              <a:rPr lang="zh-TW" altLang="en-GB" sz="1200">
                <a:latin typeface="Times New Roman" panose="02020603050405020304" pitchFamily="18" charset="0"/>
              </a:rPr>
              <a:pPr/>
              <a:t>61</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EE02CE08-569B-4C19-97F9-308C88D170F6}"/>
              </a:ext>
            </a:extLst>
          </p:cNvPr>
          <p:cNvSpPr>
            <a:spLocks noGrp="1" noRot="1" noChangeAspect="1" noChangeArrowheads="1" noTextEdit="1"/>
          </p:cNvSpPr>
          <p:nvPr>
            <p:ph type="sldImg"/>
          </p:nvPr>
        </p:nvSpPr>
        <p:spPr>
          <a:xfrm>
            <a:off x="149225" y="742950"/>
            <a:ext cx="6569075" cy="3695700"/>
          </a:xfrm>
          <a:ln/>
        </p:spPr>
      </p:sp>
      <p:sp>
        <p:nvSpPr>
          <p:cNvPr id="14340" name="Rectangle 3">
            <a:extLst>
              <a:ext uri="{FF2B5EF4-FFF2-40B4-BE49-F238E27FC236}">
                <a16:creationId xmlns:a16="http://schemas.microsoft.com/office/drawing/2014/main" id="{C82F4D90-C06B-41F7-B164-9D55F7C5BE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Pre-trained models for natural language processing: a survey, by </a:t>
            </a:r>
            <a:r>
              <a:rPr lang="en-US" b="1" dirty="0" err="1"/>
              <a:t>Xipeng</a:t>
            </a:r>
            <a:r>
              <a:rPr lang="en-US" b="1" dirty="0"/>
              <a:t> </a:t>
            </a:r>
            <a:r>
              <a:rPr lang="en-US" b="1" dirty="0" err="1"/>
              <a:t>Qiu</a:t>
            </a:r>
            <a:r>
              <a:rPr lang="en-US" b="1" dirty="0"/>
              <a:t> </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b="0" dirty="0"/>
          </a:p>
          <a:p>
            <a:pPr marL="0" marR="0" lvl="2" indent="0" algn="l" defTabSz="914400" rtl="0" eaLnBrk="0" fontAlgn="base" latinLnBrk="0" hangingPunct="0">
              <a:lnSpc>
                <a:spcPct val="100000"/>
              </a:lnSpc>
              <a:spcBef>
                <a:spcPct val="0"/>
              </a:spcBef>
              <a:spcAft>
                <a:spcPct val="0"/>
              </a:spcAft>
              <a:buClrTx/>
              <a:buSzTx/>
              <a:buFontTx/>
              <a:buNone/>
              <a:tabLst/>
              <a:defRPr/>
            </a:pPr>
            <a:endParaRPr lang="en-US" b="1"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Must-Read Papers on Pre-trained Language Models (PLMs) (for research</a:t>
            </a:r>
            <a:r>
              <a:rPr lang="en-US" b="1" baseline="0" dirty="0"/>
              <a:t> students</a:t>
            </a:r>
            <a:r>
              <a:rPr lang="en-US" b="1" dirty="0"/>
              <a:t>)</a:t>
            </a:r>
          </a:p>
          <a:p>
            <a:pPr marL="0" lvl="2">
              <a:spcBef>
                <a:spcPct val="0"/>
              </a:spcBef>
            </a:pPr>
            <a:r>
              <a:rPr lang="en-US" altLang="zh-CN" dirty="0"/>
              <a:t>https://github.com/thunlp/PLMpapers</a:t>
            </a:r>
          </a:p>
          <a:p>
            <a:pPr marL="0" lvl="2">
              <a:spcBef>
                <a:spcPct val="0"/>
              </a:spcBef>
            </a:pPr>
            <a:endParaRPr lang="en-US" altLang="zh-CN" dirty="0"/>
          </a:p>
          <a:p>
            <a:pPr marL="0" lvl="2">
              <a:spcBef>
                <a:spcPct val="0"/>
              </a:spcBef>
            </a:pPr>
            <a:r>
              <a:rPr lang="en-US" altLang="zh-CN" dirty="0"/>
              <a:t>Pre-trained Language</a:t>
            </a:r>
            <a:r>
              <a:rPr lang="en-US" altLang="zh-CN" baseline="0" dirty="0"/>
              <a:t> Model</a:t>
            </a:r>
            <a:endParaRPr lang="en-GB" altLang="zh-TW" dirty="0"/>
          </a:p>
          <a:p>
            <a:pPr marL="0" lvl="2">
              <a:spcBef>
                <a:spcPct val="0"/>
              </a:spcBef>
            </a:pPr>
            <a:r>
              <a:rPr lang="en-GB" altLang="zh-TW" dirty="0"/>
              <a:t>https://leemeng.tw/attack_on_bert_transfer_learning_in_nlp.html</a:t>
            </a:r>
          </a:p>
          <a:p>
            <a:pPr marL="0" lvl="2">
              <a:spcBef>
                <a:spcPct val="0"/>
              </a:spcBef>
            </a:pPr>
            <a:r>
              <a:rPr lang="en-GB" altLang="zh-TW" dirty="0"/>
              <a:t>https://arxiv.org/abs/1810.04805</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C5E932EC-AB2D-4745-BD4D-7ACAD437EE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F079DB17-2219-4009-9E2A-C44B8979E221}" type="slidenum">
              <a:rPr lang="zh-TW" altLang="en-GB" sz="1200">
                <a:latin typeface="Times New Roman" panose="02020603050405020304" pitchFamily="18" charset="0"/>
              </a:rPr>
              <a:pPr/>
              <a:t>62</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EE02CE08-569B-4C19-97F9-308C88D170F6}"/>
              </a:ext>
            </a:extLst>
          </p:cNvPr>
          <p:cNvSpPr>
            <a:spLocks noGrp="1" noRot="1" noChangeAspect="1" noChangeArrowheads="1" noTextEdit="1"/>
          </p:cNvSpPr>
          <p:nvPr>
            <p:ph type="sldImg"/>
          </p:nvPr>
        </p:nvSpPr>
        <p:spPr>
          <a:xfrm>
            <a:off x="149225" y="742950"/>
            <a:ext cx="6569075" cy="3695700"/>
          </a:xfrm>
          <a:ln/>
        </p:spPr>
      </p:sp>
      <p:sp>
        <p:nvSpPr>
          <p:cNvPr id="14340" name="Rectangle 3">
            <a:extLst>
              <a:ext uri="{FF2B5EF4-FFF2-40B4-BE49-F238E27FC236}">
                <a16:creationId xmlns:a16="http://schemas.microsoft.com/office/drawing/2014/main" id="{C82F4D90-C06B-41F7-B164-9D55F7C5BE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Pre-trained models for natural language processing: a survey, by </a:t>
            </a:r>
            <a:r>
              <a:rPr lang="en-US" b="1" dirty="0" err="1"/>
              <a:t>Xipeng</a:t>
            </a:r>
            <a:r>
              <a:rPr lang="en-US" b="1" dirty="0"/>
              <a:t> </a:t>
            </a:r>
            <a:r>
              <a:rPr lang="en-US" b="1" dirty="0" err="1"/>
              <a:t>Qiu</a:t>
            </a:r>
            <a:r>
              <a:rPr lang="en-US" b="1" dirty="0"/>
              <a:t> </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b="0" dirty="0"/>
          </a:p>
          <a:p>
            <a:pPr marL="0" marR="0" lvl="2" indent="0" algn="l" defTabSz="914400" rtl="0" eaLnBrk="0" fontAlgn="base" latinLnBrk="0" hangingPunct="0">
              <a:lnSpc>
                <a:spcPct val="100000"/>
              </a:lnSpc>
              <a:spcBef>
                <a:spcPct val="0"/>
              </a:spcBef>
              <a:spcAft>
                <a:spcPct val="0"/>
              </a:spcAft>
              <a:buClrTx/>
              <a:buSzTx/>
              <a:buFontTx/>
              <a:buNone/>
              <a:tabLst/>
              <a:defRPr/>
            </a:pPr>
            <a:endParaRPr lang="en-US" b="1"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Must-Read Papers on Pre-trained Language Models (PLMs) (for research</a:t>
            </a:r>
            <a:r>
              <a:rPr lang="en-US" b="1" baseline="0" dirty="0"/>
              <a:t> students</a:t>
            </a:r>
            <a:r>
              <a:rPr lang="en-US" b="1" dirty="0"/>
              <a:t>)</a:t>
            </a:r>
          </a:p>
          <a:p>
            <a:pPr marL="0" lvl="2">
              <a:spcBef>
                <a:spcPct val="0"/>
              </a:spcBef>
            </a:pPr>
            <a:r>
              <a:rPr lang="en-US" altLang="zh-CN" dirty="0"/>
              <a:t>https://github.com/thunlp/PLMpapers</a:t>
            </a:r>
          </a:p>
          <a:p>
            <a:pPr marL="0" lvl="2">
              <a:spcBef>
                <a:spcPct val="0"/>
              </a:spcBef>
            </a:pPr>
            <a:endParaRPr lang="en-US" altLang="zh-CN" dirty="0"/>
          </a:p>
          <a:p>
            <a:pPr marL="0" lvl="2">
              <a:spcBef>
                <a:spcPct val="0"/>
              </a:spcBef>
            </a:pPr>
            <a:r>
              <a:rPr lang="en-US" altLang="zh-CN" dirty="0"/>
              <a:t>Pre-trained Language</a:t>
            </a:r>
            <a:r>
              <a:rPr lang="en-US" altLang="zh-CN" baseline="0" dirty="0"/>
              <a:t> Model</a:t>
            </a:r>
            <a:endParaRPr lang="en-GB" altLang="zh-TW" dirty="0"/>
          </a:p>
          <a:p>
            <a:pPr marL="0" lvl="2">
              <a:spcBef>
                <a:spcPct val="0"/>
              </a:spcBef>
            </a:pPr>
            <a:r>
              <a:rPr lang="en-GB" altLang="zh-TW" dirty="0"/>
              <a:t>https://leemeng.tw/attack_on_bert_transfer_learning_in_nlp.html</a:t>
            </a:r>
          </a:p>
          <a:p>
            <a:pPr marL="0" lvl="2">
              <a:spcBef>
                <a:spcPct val="0"/>
              </a:spcBef>
            </a:pPr>
            <a:r>
              <a:rPr lang="en-GB" altLang="zh-TW" dirty="0"/>
              <a:t>https://arxiv.org/abs/1810.04805</a:t>
            </a:r>
          </a:p>
        </p:txBody>
      </p:sp>
    </p:spTree>
    <p:extLst>
      <p:ext uri="{BB962C8B-B14F-4D97-AF65-F5344CB8AC3E}">
        <p14:creationId xmlns:p14="http://schemas.microsoft.com/office/powerpoint/2010/main" val="14736448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C5E932EC-AB2D-4745-BD4D-7ACAD437EE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F079DB17-2219-4009-9E2A-C44B8979E221}" type="slidenum">
              <a:rPr lang="zh-TW" altLang="en-GB" sz="1200">
                <a:latin typeface="Times New Roman" panose="02020603050405020304" pitchFamily="18" charset="0"/>
              </a:rPr>
              <a:pPr/>
              <a:t>63</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EE02CE08-569B-4C19-97F9-308C88D170F6}"/>
              </a:ext>
            </a:extLst>
          </p:cNvPr>
          <p:cNvSpPr>
            <a:spLocks noGrp="1" noRot="1" noChangeAspect="1" noChangeArrowheads="1" noTextEdit="1"/>
          </p:cNvSpPr>
          <p:nvPr>
            <p:ph type="sldImg"/>
          </p:nvPr>
        </p:nvSpPr>
        <p:spPr>
          <a:xfrm>
            <a:off x="149225" y="742950"/>
            <a:ext cx="6569075" cy="3695700"/>
          </a:xfrm>
          <a:ln/>
        </p:spPr>
      </p:sp>
      <p:sp>
        <p:nvSpPr>
          <p:cNvPr id="14340" name="Rectangle 3">
            <a:extLst>
              <a:ext uri="{FF2B5EF4-FFF2-40B4-BE49-F238E27FC236}">
                <a16:creationId xmlns:a16="http://schemas.microsoft.com/office/drawing/2014/main" id="{C82F4D90-C06B-41F7-B164-9D55F7C5BE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Pre-trained models for natural language processing: a survey, by </a:t>
            </a:r>
            <a:r>
              <a:rPr lang="en-US" b="1" dirty="0" err="1"/>
              <a:t>Xipeng</a:t>
            </a:r>
            <a:r>
              <a:rPr lang="en-US" b="1" dirty="0"/>
              <a:t> </a:t>
            </a:r>
            <a:r>
              <a:rPr lang="en-US" b="1" dirty="0" err="1"/>
              <a:t>Qiu</a:t>
            </a:r>
            <a:r>
              <a:rPr lang="en-US" b="1" dirty="0"/>
              <a:t> </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b="0" dirty="0"/>
          </a:p>
          <a:p>
            <a:pPr marL="0" marR="0" lvl="2" indent="0" algn="l" defTabSz="914400" rtl="0" eaLnBrk="0" fontAlgn="base" latinLnBrk="0" hangingPunct="0">
              <a:lnSpc>
                <a:spcPct val="100000"/>
              </a:lnSpc>
              <a:spcBef>
                <a:spcPct val="0"/>
              </a:spcBef>
              <a:spcAft>
                <a:spcPct val="0"/>
              </a:spcAft>
              <a:buClrTx/>
              <a:buSzTx/>
              <a:buFontTx/>
              <a:buNone/>
              <a:tabLst/>
              <a:defRPr/>
            </a:pPr>
            <a:endParaRPr lang="en-US" b="1"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Must-Read Papers on Pre-trained Language Models (PLMs) (for research</a:t>
            </a:r>
            <a:r>
              <a:rPr lang="en-US" b="1" baseline="0" dirty="0"/>
              <a:t> students</a:t>
            </a:r>
            <a:r>
              <a:rPr lang="en-US" b="1" dirty="0"/>
              <a:t>)</a:t>
            </a:r>
          </a:p>
          <a:p>
            <a:pPr marL="0" lvl="2">
              <a:spcBef>
                <a:spcPct val="0"/>
              </a:spcBef>
            </a:pPr>
            <a:r>
              <a:rPr lang="en-US" altLang="zh-CN" dirty="0"/>
              <a:t>https://github.com/thunlp/PLMpapers</a:t>
            </a:r>
          </a:p>
          <a:p>
            <a:pPr marL="0" lvl="2">
              <a:spcBef>
                <a:spcPct val="0"/>
              </a:spcBef>
            </a:pPr>
            <a:endParaRPr lang="en-US" altLang="zh-CN" dirty="0"/>
          </a:p>
          <a:p>
            <a:pPr marL="0" lvl="2">
              <a:spcBef>
                <a:spcPct val="0"/>
              </a:spcBef>
            </a:pPr>
            <a:r>
              <a:rPr lang="en-US" altLang="zh-CN" dirty="0"/>
              <a:t>Pre-trained Language</a:t>
            </a:r>
            <a:r>
              <a:rPr lang="en-US" altLang="zh-CN" baseline="0" dirty="0"/>
              <a:t> Model</a:t>
            </a:r>
            <a:endParaRPr lang="en-GB" altLang="zh-TW" dirty="0"/>
          </a:p>
          <a:p>
            <a:pPr marL="0" lvl="2">
              <a:spcBef>
                <a:spcPct val="0"/>
              </a:spcBef>
            </a:pPr>
            <a:r>
              <a:rPr lang="en-GB" altLang="zh-TW" dirty="0"/>
              <a:t>https://leemeng.tw/attack_on_bert_transfer_learning_in_nlp.html</a:t>
            </a:r>
          </a:p>
          <a:p>
            <a:pPr marL="0" lvl="2">
              <a:spcBef>
                <a:spcPct val="0"/>
              </a:spcBef>
            </a:pPr>
            <a:r>
              <a:rPr lang="en-GB" altLang="zh-TW" dirty="0"/>
              <a:t>https://arxiv.org/abs/1810.04805</a:t>
            </a:r>
          </a:p>
        </p:txBody>
      </p:sp>
    </p:spTree>
    <p:extLst>
      <p:ext uri="{BB962C8B-B14F-4D97-AF65-F5344CB8AC3E}">
        <p14:creationId xmlns:p14="http://schemas.microsoft.com/office/powerpoint/2010/main" val="1744498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31">
            <a:extLst>
              <a:ext uri="{FF2B5EF4-FFF2-40B4-BE49-F238E27FC236}">
                <a16:creationId xmlns:a16="http://schemas.microsoft.com/office/drawing/2014/main" id="{C5E932EC-AB2D-4745-BD4D-7ACAD437EE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F079DB17-2219-4009-9E2A-C44B8979E221}" type="slidenum">
              <a:rPr lang="zh-TW" altLang="en-GB" sz="1200">
                <a:latin typeface="Times New Roman" panose="02020603050405020304" pitchFamily="18" charset="0"/>
              </a:rPr>
              <a:pPr/>
              <a:t>64</a:t>
            </a:fld>
            <a:endParaRPr lang="en-GB" altLang="zh-TW" sz="1200">
              <a:latin typeface="Times New Roman" panose="02020603050405020304" pitchFamily="18" charset="0"/>
            </a:endParaRPr>
          </a:p>
        </p:txBody>
      </p:sp>
      <p:sp>
        <p:nvSpPr>
          <p:cNvPr id="14339" name="Rectangle 2">
            <a:extLst>
              <a:ext uri="{FF2B5EF4-FFF2-40B4-BE49-F238E27FC236}">
                <a16:creationId xmlns:a16="http://schemas.microsoft.com/office/drawing/2014/main" id="{EE02CE08-569B-4C19-97F9-308C88D170F6}"/>
              </a:ext>
            </a:extLst>
          </p:cNvPr>
          <p:cNvSpPr>
            <a:spLocks noGrp="1" noRot="1" noChangeAspect="1" noChangeArrowheads="1" noTextEdit="1"/>
          </p:cNvSpPr>
          <p:nvPr>
            <p:ph type="sldImg"/>
          </p:nvPr>
        </p:nvSpPr>
        <p:spPr>
          <a:xfrm>
            <a:off x="149225" y="742950"/>
            <a:ext cx="6569075" cy="3695700"/>
          </a:xfrm>
          <a:ln/>
        </p:spPr>
      </p:sp>
      <p:sp>
        <p:nvSpPr>
          <p:cNvPr id="14340" name="Rectangle 3">
            <a:extLst>
              <a:ext uri="{FF2B5EF4-FFF2-40B4-BE49-F238E27FC236}">
                <a16:creationId xmlns:a16="http://schemas.microsoft.com/office/drawing/2014/main" id="{C82F4D90-C06B-41F7-B164-9D55F7C5BE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Pre-trained models for natural language processing: a survey, by </a:t>
            </a:r>
            <a:r>
              <a:rPr lang="en-US" b="1" dirty="0" err="1"/>
              <a:t>Xipeng</a:t>
            </a:r>
            <a:r>
              <a:rPr lang="en-US" b="1" dirty="0"/>
              <a:t> </a:t>
            </a:r>
            <a:r>
              <a:rPr lang="en-US" b="1" dirty="0" err="1"/>
              <a:t>Qiu</a:t>
            </a:r>
            <a:r>
              <a:rPr lang="en-US" b="1" dirty="0"/>
              <a:t> </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b="0" dirty="0"/>
          </a:p>
          <a:p>
            <a:pPr marL="0" marR="0" lvl="2" indent="0" algn="l" defTabSz="914400" rtl="0" eaLnBrk="0" fontAlgn="base" latinLnBrk="0" hangingPunct="0">
              <a:lnSpc>
                <a:spcPct val="100000"/>
              </a:lnSpc>
              <a:spcBef>
                <a:spcPct val="0"/>
              </a:spcBef>
              <a:spcAft>
                <a:spcPct val="0"/>
              </a:spcAft>
              <a:buClrTx/>
              <a:buSzTx/>
              <a:buFontTx/>
              <a:buNone/>
              <a:tabLst/>
              <a:defRPr/>
            </a:pPr>
            <a:endParaRPr lang="en-US" b="1" dirty="0"/>
          </a:p>
          <a:p>
            <a:pPr marL="0" marR="0" lvl="2" indent="0" algn="l" defTabSz="914400" rtl="0" eaLnBrk="0" fontAlgn="base" latinLnBrk="0" hangingPunct="0">
              <a:lnSpc>
                <a:spcPct val="100000"/>
              </a:lnSpc>
              <a:spcBef>
                <a:spcPct val="0"/>
              </a:spcBef>
              <a:spcAft>
                <a:spcPct val="0"/>
              </a:spcAft>
              <a:buClrTx/>
              <a:buSzTx/>
              <a:buFontTx/>
              <a:buNone/>
              <a:tabLst/>
              <a:defRPr/>
            </a:pPr>
            <a:r>
              <a:rPr lang="en-US" b="1" dirty="0"/>
              <a:t>Must-Read Papers on Pre-trained Language Models (PLMs) (for research</a:t>
            </a:r>
            <a:r>
              <a:rPr lang="en-US" b="1" baseline="0" dirty="0"/>
              <a:t> students</a:t>
            </a:r>
            <a:r>
              <a:rPr lang="en-US" b="1" dirty="0"/>
              <a:t>)</a:t>
            </a:r>
          </a:p>
          <a:p>
            <a:pPr marL="0" lvl="2">
              <a:spcBef>
                <a:spcPct val="0"/>
              </a:spcBef>
            </a:pPr>
            <a:r>
              <a:rPr lang="en-US" altLang="zh-CN" dirty="0"/>
              <a:t>https://github.com/thunlp/PLMpapers</a:t>
            </a:r>
          </a:p>
          <a:p>
            <a:pPr marL="0" lvl="2">
              <a:spcBef>
                <a:spcPct val="0"/>
              </a:spcBef>
            </a:pPr>
            <a:endParaRPr lang="en-US" altLang="zh-CN" dirty="0"/>
          </a:p>
          <a:p>
            <a:pPr marL="0" lvl="2">
              <a:spcBef>
                <a:spcPct val="0"/>
              </a:spcBef>
            </a:pPr>
            <a:r>
              <a:rPr lang="en-US" altLang="zh-CN" dirty="0"/>
              <a:t>Pre-trained Language</a:t>
            </a:r>
            <a:r>
              <a:rPr lang="en-US" altLang="zh-CN" baseline="0" dirty="0"/>
              <a:t> Model</a:t>
            </a:r>
            <a:endParaRPr lang="en-GB" altLang="zh-TW" dirty="0"/>
          </a:p>
          <a:p>
            <a:pPr marL="0" lvl="2">
              <a:spcBef>
                <a:spcPct val="0"/>
              </a:spcBef>
            </a:pPr>
            <a:r>
              <a:rPr lang="en-GB" altLang="zh-TW" dirty="0"/>
              <a:t>https://leemeng.tw/attack_on_bert_transfer_learning_in_nlp.html</a:t>
            </a:r>
          </a:p>
          <a:p>
            <a:pPr marL="0" lvl="2">
              <a:spcBef>
                <a:spcPct val="0"/>
              </a:spcBef>
            </a:pPr>
            <a:r>
              <a:rPr lang="en-GB" altLang="zh-TW" dirty="0"/>
              <a:t>https://arxiv.org/abs/1810.04805</a:t>
            </a:r>
          </a:p>
        </p:txBody>
      </p:sp>
    </p:spTree>
    <p:extLst>
      <p:ext uri="{BB962C8B-B14F-4D97-AF65-F5344CB8AC3E}">
        <p14:creationId xmlns:p14="http://schemas.microsoft.com/office/powerpoint/2010/main" val="3901731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a:extLst>
              <a:ext uri="{FF2B5EF4-FFF2-40B4-BE49-F238E27FC236}">
                <a16:creationId xmlns:a16="http://schemas.microsoft.com/office/drawing/2014/main" id="{814DCF21-4FDB-440A-8644-19DE7A398F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4238">
              <a:defRPr kumimoji="1" sz="1600">
                <a:solidFill>
                  <a:schemeClr val="tx1"/>
                </a:solidFill>
                <a:latin typeface="Arial" panose="020B0604020202020204" pitchFamily="34" charset="0"/>
                <a:ea typeface="新細明體" panose="02020500000000000000" pitchFamily="18" charset="-120"/>
              </a:defRPr>
            </a:lvl1pPr>
            <a:lvl2pPr marL="742950" indent="-285750" defTabSz="884238">
              <a:defRPr kumimoji="1" sz="1600">
                <a:solidFill>
                  <a:schemeClr val="tx1"/>
                </a:solidFill>
                <a:latin typeface="Arial" panose="020B0604020202020204" pitchFamily="34" charset="0"/>
                <a:ea typeface="新細明體" panose="02020500000000000000" pitchFamily="18" charset="-120"/>
              </a:defRPr>
            </a:lvl2pPr>
            <a:lvl3pPr marL="1143000" indent="-228600" defTabSz="884238">
              <a:defRPr kumimoji="1" sz="1600">
                <a:solidFill>
                  <a:schemeClr val="tx1"/>
                </a:solidFill>
                <a:latin typeface="Arial" panose="020B0604020202020204" pitchFamily="34" charset="0"/>
                <a:ea typeface="新細明體" panose="02020500000000000000" pitchFamily="18" charset="-120"/>
              </a:defRPr>
            </a:lvl3pPr>
            <a:lvl4pPr marL="1600200" indent="-228600" defTabSz="884238">
              <a:defRPr kumimoji="1" sz="1600">
                <a:solidFill>
                  <a:schemeClr val="tx1"/>
                </a:solidFill>
                <a:latin typeface="Arial" panose="020B0604020202020204" pitchFamily="34" charset="0"/>
                <a:ea typeface="新細明體" panose="02020500000000000000" pitchFamily="18" charset="-120"/>
              </a:defRPr>
            </a:lvl4pPr>
            <a:lvl5pPr marL="2057400" indent="-228600" defTabSz="884238">
              <a:defRPr kumimoji="1" sz="1600">
                <a:solidFill>
                  <a:schemeClr val="tx1"/>
                </a:solidFill>
                <a:latin typeface="Arial" panose="020B0604020202020204" pitchFamily="34" charset="0"/>
                <a:ea typeface="新細明體" panose="02020500000000000000" pitchFamily="18" charset="-120"/>
              </a:defRPr>
            </a:lvl5pPr>
            <a:lvl6pPr marL="2514600" indent="-228600" defTabSz="88423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8423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8423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8423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BB9A3D7-EA95-4474-85A5-A328BE00E0F4}" type="slidenum">
              <a:rPr lang="zh-TW" altLang="en-GB" sz="1200" smtClean="0">
                <a:solidFill>
                  <a:srgbClr val="000000"/>
                </a:solidFill>
                <a:latin typeface="Times New Roman" panose="02020603050405020304" pitchFamily="18" charset="0"/>
              </a:rPr>
              <a:pPr/>
              <a:t>65</a:t>
            </a:fld>
            <a:endParaRPr lang="en-GB" altLang="zh-TW" sz="1200">
              <a:solidFill>
                <a:srgbClr val="000000"/>
              </a:solidFill>
              <a:latin typeface="Times New Roman" panose="02020603050405020304" pitchFamily="18" charset="0"/>
            </a:endParaRPr>
          </a:p>
        </p:txBody>
      </p:sp>
      <p:sp>
        <p:nvSpPr>
          <p:cNvPr id="28675" name="Rectangle 2">
            <a:extLst>
              <a:ext uri="{FF2B5EF4-FFF2-40B4-BE49-F238E27FC236}">
                <a16:creationId xmlns:a16="http://schemas.microsoft.com/office/drawing/2014/main" id="{EC191555-1F6B-4748-B63B-A1189680A732}"/>
              </a:ext>
            </a:extLst>
          </p:cNvPr>
          <p:cNvSpPr>
            <a:spLocks noGrp="1" noRot="1" noChangeAspect="1" noChangeArrowheads="1" noTextEdit="1"/>
          </p:cNvSpPr>
          <p:nvPr>
            <p:ph type="sldImg"/>
          </p:nvPr>
        </p:nvSpPr>
        <p:spPr>
          <a:xfrm>
            <a:off x="149225" y="742950"/>
            <a:ext cx="6569075" cy="3695700"/>
          </a:xfrm>
          <a:ln/>
        </p:spPr>
      </p:sp>
      <p:sp>
        <p:nvSpPr>
          <p:cNvPr id="28676" name="Rectangle 3">
            <a:extLst>
              <a:ext uri="{FF2B5EF4-FFF2-40B4-BE49-F238E27FC236}">
                <a16:creationId xmlns:a16="http://schemas.microsoft.com/office/drawing/2014/main" id="{34C8B5E1-9A10-4F7A-A5DA-10A8F6E694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dirty="0"/>
          </a:p>
        </p:txBody>
      </p:sp>
    </p:spTree>
    <p:extLst>
      <p:ext uri="{BB962C8B-B14F-4D97-AF65-F5344CB8AC3E}">
        <p14:creationId xmlns:p14="http://schemas.microsoft.com/office/powerpoint/2010/main" val="6373857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66</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TW" sz="1200" b="0" i="0" u="none" strike="noStrike" baseline="0" dirty="0">
                <a:solidFill>
                  <a:srgbClr val="0000FF"/>
                </a:solidFill>
                <a:latin typeface="NimbusRomNo9L-Regu"/>
              </a:rPr>
              <a:t>Chapter 11, P11:</a:t>
            </a:r>
          </a:p>
          <a:p>
            <a:pPr algn="l"/>
            <a:r>
              <a:rPr kumimoji="1" lang="en-US" sz="1200" b="0" i="0" u="none" strike="noStrike" kern="1200" baseline="0" dirty="0">
                <a:solidFill>
                  <a:schemeClr val="tx1"/>
                </a:solidFill>
                <a:latin typeface="Times New Roman" pitchFamily="18" charset="0"/>
                <a:ea typeface="新細明體" pitchFamily="18" charset="-120"/>
                <a:cs typeface="+mn-cs"/>
              </a:rPr>
              <a:t>    The power of pre-trained language models lies in their ability to extract generalizations from large amounts of text—generalizations that are useful for myriad downstream applications. To make practical use of these generalizations, we need to create interfaces from these models to downstream applications through a process </a:t>
            </a:r>
            <a:r>
              <a:rPr lang="en-US" sz="1800" b="0" i="0" u="none" strike="noStrike" baseline="0" dirty="0">
                <a:latin typeface="NimbusRomNo9L-Regu"/>
              </a:rPr>
              <a:t>called </a:t>
            </a:r>
            <a:r>
              <a:rPr lang="en-US" sz="1800" b="0" i="0" u="none" strike="noStrike" baseline="0" dirty="0">
                <a:latin typeface="NimbusRomNo9L-Medi"/>
              </a:rPr>
              <a:t>fine-tuning</a:t>
            </a:r>
            <a:r>
              <a:rPr lang="en-US" sz="1800" b="0" i="0" u="none" strike="noStrike" baseline="0" dirty="0">
                <a:latin typeface="NimbusRomNo9L-Regu"/>
              </a:rPr>
              <a:t>. Fine-tuning facilitates the creation of applications on top of pretrained models through the addition of a small set of application-specific parameters.</a:t>
            </a:r>
            <a:endParaRPr lang="en-GB" altLang="zh-TW" dirty="0"/>
          </a:p>
        </p:txBody>
      </p:sp>
    </p:spTree>
    <p:extLst>
      <p:ext uri="{BB962C8B-B14F-4D97-AF65-F5344CB8AC3E}">
        <p14:creationId xmlns:p14="http://schemas.microsoft.com/office/powerpoint/2010/main" val="5601842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4B20C-1292-EF22-19D0-DAC200E120BF}"/>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E7A6FD98-15CF-D820-A3C9-C6CF20AE0F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67</a:t>
            </a:fld>
            <a:endParaRPr kumimoji="1" lang="en-GB"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EB542D06-D19D-6A6A-9F9D-646FA1FFEAE3}"/>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45639514-D475-F007-2840-159DEC87EE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lang="en-US" b="0" dirty="0"/>
          </a:p>
        </p:txBody>
      </p:sp>
    </p:spTree>
    <p:extLst>
      <p:ext uri="{BB962C8B-B14F-4D97-AF65-F5344CB8AC3E}">
        <p14:creationId xmlns:p14="http://schemas.microsoft.com/office/powerpoint/2010/main" val="106227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7</a:t>
            </a:fld>
            <a:endParaRPr kumimoji="1" lang="en-GB" altLang="zh-TW" sz="12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CN" sz="1800" b="0" i="0" u="none" strike="noStrike" baseline="0" dirty="0">
                <a:solidFill>
                  <a:srgbClr val="0000FF"/>
                </a:solidFill>
                <a:latin typeface="NimbusRomNo9L-Regu"/>
              </a:rPr>
              <a:t>Chapter 11, P6:</a:t>
            </a:r>
          </a:p>
          <a:p>
            <a:pPr marL="0" marR="0" lvl="2" indent="0" algn="l" defTabSz="914400" rtl="0" eaLnBrk="0" fontAlgn="base" latinLnBrk="0" hangingPunct="0">
              <a:lnSpc>
                <a:spcPct val="100000"/>
              </a:lnSpc>
              <a:spcBef>
                <a:spcPct val="0"/>
              </a:spcBef>
              <a:spcAft>
                <a:spcPct val="0"/>
              </a:spcAft>
              <a:buClrTx/>
              <a:buSzTx/>
              <a:buFontTx/>
              <a:buNone/>
              <a:tabLst/>
              <a:defRPr/>
            </a:pPr>
            <a:r>
              <a:rPr lang="en-US" sz="1800" b="0" i="0" u="none" strike="noStrike" baseline="0" dirty="0">
                <a:solidFill>
                  <a:srgbClr val="0000FF"/>
                </a:solidFill>
                <a:latin typeface="NimbusRomNo9L-Regu"/>
              </a:rPr>
              <a:t>Training Bidirectional Encoders</a:t>
            </a:r>
          </a:p>
          <a:p>
            <a:r>
              <a:rPr lang="en-US" altLang="zh-TW" sz="1800" b="0" i="0" u="none" strike="noStrike" baseline="0" dirty="0">
                <a:solidFill>
                  <a:srgbClr val="0000FF"/>
                </a:solidFill>
                <a:latin typeface="NimbusRomNo9L-Regu"/>
              </a:rPr>
              <a:t>    </a:t>
            </a:r>
            <a:r>
              <a:rPr kumimoji="1" lang="en-US" sz="1200" b="0" i="0" u="none" strike="noStrike" kern="1200" baseline="0" dirty="0">
                <a:solidFill>
                  <a:schemeClr val="tx1"/>
                </a:solidFill>
                <a:latin typeface="Times New Roman" pitchFamily="18" charset="0"/>
                <a:ea typeface="新細明體" pitchFamily="18" charset="-120"/>
                <a:cs typeface="+mn-cs"/>
              </a:rPr>
              <a:t>Instead of trying to predict the next word, the model learns to perform a </a:t>
            </a:r>
            <a:r>
              <a:rPr kumimoji="1" lang="en-US" sz="1200" b="1" i="0" u="none" strike="noStrike" kern="1200" baseline="0" dirty="0">
                <a:solidFill>
                  <a:schemeClr val="tx1"/>
                </a:solidFill>
                <a:latin typeface="Times New Roman" pitchFamily="18" charset="0"/>
                <a:ea typeface="新細明體" pitchFamily="18" charset="-120"/>
                <a:cs typeface="+mn-cs"/>
              </a:rPr>
              <a:t>fill-in-the-blan</a:t>
            </a:r>
            <a:r>
              <a:rPr kumimoji="1" lang="en-US" sz="1200" b="0" i="0" u="none" strike="noStrike" kern="1200" baseline="0" dirty="0">
                <a:solidFill>
                  <a:schemeClr val="tx1"/>
                </a:solidFill>
                <a:latin typeface="Times New Roman" pitchFamily="18" charset="0"/>
                <a:ea typeface="新細明體" pitchFamily="18" charset="-120"/>
                <a:cs typeface="+mn-cs"/>
              </a:rPr>
              <a:t>k task, technically called the </a:t>
            </a:r>
            <a:r>
              <a:rPr kumimoji="1" lang="en-US" sz="1200" b="1" i="0" u="none" strike="noStrike" kern="1200" baseline="0" dirty="0">
                <a:solidFill>
                  <a:schemeClr val="tx1"/>
                </a:solidFill>
                <a:latin typeface="Times New Roman" pitchFamily="18" charset="0"/>
                <a:ea typeface="新細明體" pitchFamily="18" charset="-120"/>
                <a:cs typeface="+mn-cs"/>
              </a:rPr>
              <a:t>cloze task</a:t>
            </a:r>
            <a:r>
              <a:rPr kumimoji="1" lang="en-US" sz="1200" b="0" i="0" u="none" strike="noStrike" kern="1200" baseline="0" dirty="0">
                <a:solidFill>
                  <a:schemeClr val="tx1"/>
                </a:solidFill>
                <a:latin typeface="Times New Roman" pitchFamily="18" charset="0"/>
                <a:ea typeface="新細明體" pitchFamily="18" charset="-120"/>
                <a:cs typeface="+mn-cs"/>
              </a:rPr>
              <a:t>.</a:t>
            </a:r>
          </a:p>
          <a:p>
            <a:r>
              <a:rPr kumimoji="1" lang="en-US" altLang="zh-TW" sz="1200" b="0" i="0" u="none" strike="noStrike" kern="1200" baseline="0" dirty="0">
                <a:solidFill>
                  <a:schemeClr val="tx1"/>
                </a:solidFill>
                <a:latin typeface="Times New Roman" pitchFamily="18" charset="0"/>
                <a:ea typeface="新細明體" pitchFamily="18" charset="-120"/>
                <a:cs typeface="+mn-cs"/>
              </a:rPr>
              <a:t>    </a:t>
            </a:r>
            <a:r>
              <a:rPr lang="en-US" dirty="0"/>
              <a:t>In BERT, 15% of the input tokens in a training sequence are sampled for learning. Of these, </a:t>
            </a:r>
            <a:r>
              <a:rPr lang="en-US" b="1" dirty="0"/>
              <a:t>80%</a:t>
            </a:r>
            <a:r>
              <a:rPr lang="en-US" dirty="0"/>
              <a:t> are replaced with [MASK], </a:t>
            </a:r>
            <a:r>
              <a:rPr lang="en-US" b="1" dirty="0"/>
              <a:t>10%</a:t>
            </a:r>
            <a:r>
              <a:rPr lang="en-US" dirty="0"/>
              <a:t> are replaced with randomly selected tokens, and the remaining </a:t>
            </a:r>
            <a:r>
              <a:rPr lang="en-US" b="1" dirty="0"/>
              <a:t>10%</a:t>
            </a:r>
            <a:r>
              <a:rPr lang="en-US" dirty="0"/>
              <a:t> are left unchanged. </a:t>
            </a:r>
          </a:p>
          <a:p>
            <a:endParaRPr lang="en-US" altLang="zh-TW" dirty="0"/>
          </a:p>
          <a:p>
            <a:r>
              <a:rPr lang="en-US" altLang="zh-CN" dirty="0"/>
              <a:t>    T</a:t>
            </a:r>
            <a:r>
              <a:rPr lang="en-US" altLang="zh-TW" dirty="0"/>
              <a:t>he pre-training procedure largely follows the existing literature on language model pre-training. For the pre-training corpus we use the </a:t>
            </a:r>
            <a:r>
              <a:rPr lang="en-US" altLang="zh-TW" dirty="0" err="1"/>
              <a:t>BooksCorpus</a:t>
            </a:r>
            <a:r>
              <a:rPr lang="en-US" altLang="zh-TW" dirty="0"/>
              <a:t> (800M words) and English Wikipedia (2,500M words).</a:t>
            </a:r>
          </a:p>
        </p:txBody>
      </p:sp>
    </p:spTree>
    <p:extLst>
      <p:ext uri="{BB962C8B-B14F-4D97-AF65-F5344CB8AC3E}">
        <p14:creationId xmlns:p14="http://schemas.microsoft.com/office/powerpoint/2010/main" val="413195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31">
            <a:extLst>
              <a:ext uri="{FF2B5EF4-FFF2-40B4-BE49-F238E27FC236}">
                <a16:creationId xmlns:a16="http://schemas.microsoft.com/office/drawing/2014/main" id="{8C99DC2F-5F40-4C6A-9584-757ACC00D7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890588" rtl="0" eaLnBrk="1" fontAlgn="base" latinLnBrk="0" hangingPunct="1">
              <a:lnSpc>
                <a:spcPct val="100000"/>
              </a:lnSpc>
              <a:spcBef>
                <a:spcPct val="0"/>
              </a:spcBef>
              <a:spcAft>
                <a:spcPct val="0"/>
              </a:spcAft>
              <a:buClrTx/>
              <a:buSzTx/>
              <a:buFontTx/>
              <a:buNone/>
              <a:tabLst/>
              <a:defRPr/>
            </a:pPr>
            <a:fld id="{C4F97E09-864C-43C7-A4D1-38099F7571F2}" type="slidenum">
              <a:rPr kumimoji="1" lang="zh-TW" altLang="en-GB"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890588" rtl="0" eaLnBrk="1" fontAlgn="base" latinLnBrk="0" hangingPunct="1">
                <a:lnSpc>
                  <a:spcPct val="100000"/>
                </a:lnSpc>
                <a:spcBef>
                  <a:spcPct val="0"/>
                </a:spcBef>
                <a:spcAft>
                  <a:spcPct val="0"/>
                </a:spcAft>
                <a:buClrTx/>
                <a:buSzTx/>
                <a:buFontTx/>
                <a:buNone/>
                <a:tabLst/>
                <a:defRPr/>
              </a:pPr>
              <a:t>8</a:t>
            </a:fld>
            <a:endParaRPr kumimoji="1" lang="en-GB" altLang="zh-TW" sz="12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8131" name="Rectangle 2">
            <a:extLst>
              <a:ext uri="{FF2B5EF4-FFF2-40B4-BE49-F238E27FC236}">
                <a16:creationId xmlns:a16="http://schemas.microsoft.com/office/drawing/2014/main" id="{32842782-C2C8-4CF7-B81F-6D5CA53D83BF}"/>
              </a:ext>
            </a:extLst>
          </p:cNvPr>
          <p:cNvSpPr>
            <a:spLocks noGrp="1" noRot="1" noChangeAspect="1" noChangeArrowheads="1" noTextEdit="1"/>
          </p:cNvSpPr>
          <p:nvPr>
            <p:ph type="sldImg"/>
          </p:nvPr>
        </p:nvSpPr>
        <p:spPr>
          <a:xfrm>
            <a:off x="-180975" y="793750"/>
            <a:ext cx="7018338" cy="3948113"/>
          </a:xfrm>
          <a:ln/>
        </p:spPr>
      </p:sp>
      <p:sp>
        <p:nvSpPr>
          <p:cNvPr id="48132" name="Rectangle 3">
            <a:extLst>
              <a:ext uri="{FF2B5EF4-FFF2-40B4-BE49-F238E27FC236}">
                <a16:creationId xmlns:a16="http://schemas.microsoft.com/office/drawing/2014/main" id="{6C2F7B7A-5C9E-479B-9CEC-4D5969F74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TW" sz="1800" b="0" i="0" u="none" strike="noStrike" baseline="0" dirty="0">
                <a:solidFill>
                  <a:srgbClr val="0000FF"/>
                </a:solidFill>
                <a:latin typeface="NimbusRomNo9L-Regu"/>
              </a:rPr>
              <a:t>Chapter 11, P9:</a:t>
            </a:r>
          </a:p>
          <a:p>
            <a:pPr marL="0" marR="0" lvl="2" indent="0" algn="l" defTabSz="914400" rtl="0" eaLnBrk="0" fontAlgn="base" latinLnBrk="0" hangingPunct="0">
              <a:lnSpc>
                <a:spcPct val="100000"/>
              </a:lnSpc>
              <a:spcBef>
                <a:spcPct val="0"/>
              </a:spcBef>
              <a:spcAft>
                <a:spcPct val="0"/>
              </a:spcAft>
              <a:buClrTx/>
              <a:buSzTx/>
              <a:buFontTx/>
              <a:buNone/>
              <a:tabLst/>
              <a:defRPr/>
            </a:pPr>
            <a:r>
              <a:rPr lang="en-US" sz="1800" b="0" i="0" u="none" strike="noStrike" baseline="0" dirty="0">
                <a:solidFill>
                  <a:srgbClr val="0000FF"/>
                </a:solidFill>
                <a:latin typeface="NimbusRomNo9L-Regu"/>
              </a:rPr>
              <a:t>Understand sentence relationship</a:t>
            </a:r>
          </a:p>
          <a:p>
            <a:pPr marL="0" marR="0" lvl="2" indent="0" algn="l" defTabSz="914400" rtl="0" eaLnBrk="0" fontAlgn="base" latinLnBrk="0" hangingPunct="0">
              <a:lnSpc>
                <a:spcPct val="100000"/>
              </a:lnSpc>
              <a:spcBef>
                <a:spcPct val="0"/>
              </a:spcBef>
              <a:spcAft>
                <a:spcPct val="0"/>
              </a:spcAft>
              <a:buClrTx/>
              <a:buSzTx/>
              <a:buFontTx/>
              <a:buNone/>
              <a:tabLst/>
              <a:defRPr/>
            </a:pPr>
            <a:r>
              <a:rPr lang="en-US" dirty="0">
                <a:effectLst/>
                <a:latin typeface="Arial" panose="020B0604020202020204" pitchFamily="34" charset="0"/>
              </a:rPr>
              <a:t>    The focus of masked-based learning is on predicting words from surrounding contexts with the goal of producing effective word-level representations. However, an important class of applications involves determining the relationship between pairs of sentences. These includes tasks like </a:t>
            </a:r>
            <a:r>
              <a:rPr lang="en-US" b="1" dirty="0">
                <a:effectLst/>
                <a:latin typeface="Arial" panose="020B0604020202020204" pitchFamily="34" charset="0"/>
              </a:rPr>
              <a:t>paraphrase detection </a:t>
            </a:r>
            <a:r>
              <a:rPr lang="en-US" dirty="0">
                <a:effectLst/>
                <a:latin typeface="Arial" panose="020B0604020202020204" pitchFamily="34" charset="0"/>
              </a:rPr>
              <a:t>(detecting if two sentences have similar meanings), </a:t>
            </a:r>
            <a:r>
              <a:rPr lang="en-US" b="1" dirty="0">
                <a:effectLst/>
                <a:latin typeface="Arial" panose="020B0604020202020204" pitchFamily="34" charset="0"/>
              </a:rPr>
              <a:t>entailment</a:t>
            </a:r>
            <a:r>
              <a:rPr lang="en-US" dirty="0">
                <a:effectLst/>
                <a:latin typeface="Arial" panose="020B0604020202020204" pitchFamily="34" charset="0"/>
              </a:rPr>
              <a:t> (detecting if the meanings of two sentences entail or contradict each other) or </a:t>
            </a:r>
            <a:r>
              <a:rPr lang="en-US" b="1" dirty="0">
                <a:effectLst/>
                <a:latin typeface="Arial" panose="020B0604020202020204" pitchFamily="34" charset="0"/>
              </a:rPr>
              <a:t>discourse coherence </a:t>
            </a:r>
            <a:r>
              <a:rPr lang="en-US" dirty="0">
                <a:effectLst/>
                <a:latin typeface="Arial" panose="020B0604020202020204" pitchFamily="34" charset="0"/>
              </a:rPr>
              <a:t>(deciding if two neighboring sentences form a coherent discourse). To capture the kind of knowledge required for applications such as these, BERT introduced a second learning objective called Next Sentence Prediction (NSP). </a:t>
            </a:r>
          </a:p>
          <a:p>
            <a:pPr marL="0" marR="0" lvl="2" indent="0" algn="l" defTabSz="914400" rtl="0" eaLnBrk="0" fontAlgn="base" latinLnBrk="0" hangingPunct="0">
              <a:lnSpc>
                <a:spcPct val="100000"/>
              </a:lnSpc>
              <a:spcBef>
                <a:spcPct val="0"/>
              </a:spcBef>
              <a:spcAft>
                <a:spcPct val="0"/>
              </a:spcAft>
              <a:buClrTx/>
              <a:buSzTx/>
              <a:buFontTx/>
              <a:buNone/>
              <a:tabLst/>
              <a:defRPr/>
            </a:pPr>
            <a:endParaRPr lang="en-US" altLang="zh-TW" dirty="0">
              <a:effectLst/>
              <a:latin typeface="Arial" panose="020B0604020202020204" pitchFamily="34" charset="0"/>
            </a:endParaRPr>
          </a:p>
          <a:p>
            <a:pPr marL="0" marR="0" lvl="2" indent="0" algn="l" defTabSz="914400" rtl="0" eaLnBrk="0" fontAlgn="base" latinLnBrk="0" hangingPunct="0">
              <a:lnSpc>
                <a:spcPct val="100000"/>
              </a:lnSpc>
              <a:spcBef>
                <a:spcPct val="0"/>
              </a:spcBef>
              <a:spcAft>
                <a:spcPct val="0"/>
              </a:spcAft>
              <a:buClrTx/>
              <a:buSzTx/>
              <a:buFontTx/>
              <a:buNone/>
              <a:tabLst/>
              <a:defRPr/>
            </a:pPr>
            <a:r>
              <a:rPr lang="en-US" altLang="zh-CN" dirty="0"/>
              <a:t>    T</a:t>
            </a:r>
            <a:r>
              <a:rPr lang="en-US" altLang="zh-TW" dirty="0"/>
              <a:t>he pre-training procedure largely follows the existing literature on language model pre-training. For the pre-training corpus we use the </a:t>
            </a:r>
            <a:r>
              <a:rPr lang="en-US" altLang="zh-TW" dirty="0" err="1"/>
              <a:t>BooksCorpus</a:t>
            </a:r>
            <a:r>
              <a:rPr lang="en-US" altLang="zh-TW" dirty="0"/>
              <a:t> (800M words) and English Wikipedia (2,500M words).</a:t>
            </a:r>
            <a:endParaRPr lang="en-GB" altLang="zh-TW" dirty="0"/>
          </a:p>
        </p:txBody>
      </p:sp>
    </p:spTree>
    <p:extLst>
      <p:ext uri="{BB962C8B-B14F-4D97-AF65-F5344CB8AC3E}">
        <p14:creationId xmlns:p14="http://schemas.microsoft.com/office/powerpoint/2010/main" val="2638729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1E6FA-9386-5AA1-1336-5B01848B1EF6}"/>
            </a:ext>
          </a:extLst>
        </p:cNvPr>
        <p:cNvGrpSpPr/>
        <p:nvPr/>
      </p:nvGrpSpPr>
      <p:grpSpPr>
        <a:xfrm>
          <a:off x="0" y="0"/>
          <a:ext cx="0" cy="0"/>
          <a:chOff x="0" y="0"/>
          <a:chExt cx="0" cy="0"/>
        </a:xfrm>
      </p:grpSpPr>
      <p:sp>
        <p:nvSpPr>
          <p:cNvPr id="48130" name="Rectangle 1031">
            <a:extLst>
              <a:ext uri="{FF2B5EF4-FFF2-40B4-BE49-F238E27FC236}">
                <a16:creationId xmlns:a16="http://schemas.microsoft.com/office/drawing/2014/main" id="{F45FD248-27FF-39F7-E01F-A76999C931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0588">
              <a:defRPr kumimoji="1" sz="1600">
                <a:solidFill>
                  <a:schemeClr val="tx1"/>
                </a:solidFill>
                <a:latin typeface="Arial" panose="020B0604020202020204" pitchFamily="34" charset="0"/>
                <a:ea typeface="新細明體" panose="02020500000000000000" pitchFamily="18" charset="-120"/>
              </a:defRPr>
            </a:lvl1pPr>
            <a:lvl2pPr marL="742950" indent="-285750" defTabSz="890588">
              <a:defRPr kumimoji="1" sz="1600">
                <a:solidFill>
                  <a:schemeClr val="tx1"/>
                </a:solidFill>
                <a:latin typeface="Arial" panose="020B0604020202020204" pitchFamily="34" charset="0"/>
                <a:ea typeface="新細明體" panose="02020500000000000000" pitchFamily="18" charset="-120"/>
              </a:defRPr>
            </a:lvl2pPr>
            <a:lvl3pPr marL="1143000" indent="-228600" defTabSz="890588">
              <a:defRPr kumimoji="1" sz="1600">
                <a:solidFill>
                  <a:schemeClr val="tx1"/>
                </a:solidFill>
                <a:latin typeface="Arial" panose="020B0604020202020204" pitchFamily="34" charset="0"/>
                <a:ea typeface="新細明體" panose="02020500000000000000" pitchFamily="18" charset="-120"/>
              </a:defRPr>
            </a:lvl3pPr>
            <a:lvl4pPr marL="1600200" indent="-228600" defTabSz="890588">
              <a:defRPr kumimoji="1" sz="1600">
                <a:solidFill>
                  <a:schemeClr val="tx1"/>
                </a:solidFill>
                <a:latin typeface="Arial" panose="020B0604020202020204" pitchFamily="34" charset="0"/>
                <a:ea typeface="新細明體" panose="02020500000000000000" pitchFamily="18" charset="-120"/>
              </a:defRPr>
            </a:lvl4pPr>
            <a:lvl5pPr marL="2057400" indent="-228600" defTabSz="890588">
              <a:defRPr kumimoji="1" sz="1600">
                <a:solidFill>
                  <a:schemeClr val="tx1"/>
                </a:solidFill>
                <a:latin typeface="Arial" panose="020B0604020202020204" pitchFamily="34" charset="0"/>
                <a:ea typeface="新細明體" panose="02020500000000000000" pitchFamily="18" charset="-120"/>
              </a:defRPr>
            </a:lvl5pPr>
            <a:lvl6pPr marL="25146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defTabSz="890588"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4F97E09-864C-43C7-A4D1-38099F7571F2}" type="slidenum">
              <a:rPr lang="zh-TW" altLang="en-GB" sz="1200">
                <a:latin typeface="Times New Roman" panose="02020603050405020304" pitchFamily="18" charset="0"/>
              </a:rPr>
              <a:pPr/>
              <a:t>9</a:t>
            </a:fld>
            <a:endParaRPr lang="en-GB" altLang="zh-TW" sz="1200">
              <a:latin typeface="Times New Roman" panose="02020603050405020304" pitchFamily="18" charset="0"/>
            </a:endParaRPr>
          </a:p>
        </p:txBody>
      </p:sp>
      <p:sp>
        <p:nvSpPr>
          <p:cNvPr id="48131" name="Rectangle 2">
            <a:extLst>
              <a:ext uri="{FF2B5EF4-FFF2-40B4-BE49-F238E27FC236}">
                <a16:creationId xmlns:a16="http://schemas.microsoft.com/office/drawing/2014/main" id="{C96D3166-301F-2060-7425-0B2AE10CE17D}"/>
              </a:ext>
            </a:extLst>
          </p:cNvPr>
          <p:cNvSpPr>
            <a:spLocks noGrp="1" noRot="1" noChangeAspect="1" noChangeArrowheads="1" noTextEdit="1"/>
          </p:cNvSpPr>
          <p:nvPr>
            <p:ph type="sldImg"/>
          </p:nvPr>
        </p:nvSpPr>
        <p:spPr>
          <a:xfrm>
            <a:off x="149225" y="742950"/>
            <a:ext cx="6569075" cy="3695700"/>
          </a:xfrm>
          <a:ln/>
        </p:spPr>
      </p:sp>
      <p:sp>
        <p:nvSpPr>
          <p:cNvPr id="48132" name="Rectangle 3">
            <a:extLst>
              <a:ext uri="{FF2B5EF4-FFF2-40B4-BE49-F238E27FC236}">
                <a16:creationId xmlns:a16="http://schemas.microsoft.com/office/drawing/2014/main" id="{F11A245B-CA95-435D-0C5D-AC38AD6E1B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TW" sz="1200" b="0" i="0" u="none" strike="noStrike" baseline="0" dirty="0">
                <a:solidFill>
                  <a:srgbClr val="0000FF"/>
                </a:solidFill>
                <a:latin typeface="NimbusRomNo9L-Regu"/>
              </a:rPr>
              <a:t>Chapter 11, P11:</a:t>
            </a:r>
          </a:p>
          <a:p>
            <a:pPr algn="l"/>
            <a:r>
              <a:rPr kumimoji="1" lang="en-US" sz="1200" b="0" i="0" u="none" strike="noStrike" kern="1200" baseline="0" dirty="0">
                <a:solidFill>
                  <a:schemeClr val="tx1"/>
                </a:solidFill>
                <a:latin typeface="Times New Roman" pitchFamily="18" charset="0"/>
                <a:ea typeface="新細明體" pitchFamily="18" charset="-120"/>
                <a:cs typeface="+mn-cs"/>
              </a:rPr>
              <a:t>    The power of pre-trained language models lies in their ability to extract generalizations from large amounts of text—generalizations that are useful for myriad downstream applications. To make practical use of these generalizations, we need to create interfaces from these models to downstream applications through a process </a:t>
            </a:r>
            <a:r>
              <a:rPr lang="en-US" sz="1800" b="0" i="0" u="none" strike="noStrike" baseline="0" dirty="0">
                <a:latin typeface="NimbusRomNo9L-Regu"/>
              </a:rPr>
              <a:t>called </a:t>
            </a:r>
            <a:r>
              <a:rPr lang="en-US" sz="1800" b="0" i="0" u="none" strike="noStrike" baseline="0" dirty="0">
                <a:latin typeface="NimbusRomNo9L-Medi"/>
              </a:rPr>
              <a:t>fine-tuning</a:t>
            </a:r>
            <a:r>
              <a:rPr lang="en-US" sz="1800" b="0" i="0" u="none" strike="noStrike" baseline="0" dirty="0">
                <a:latin typeface="NimbusRomNo9L-Regu"/>
              </a:rPr>
              <a:t>. Fine-tuning facilitates the creation of applications on top of pretrained models through the addition of a small set of application-specific parameters.</a:t>
            </a:r>
            <a:endParaRPr lang="en-GB" altLang="zh-TW" dirty="0"/>
          </a:p>
        </p:txBody>
      </p:sp>
    </p:spTree>
    <p:extLst>
      <p:ext uri="{BB962C8B-B14F-4D97-AF65-F5344CB8AC3E}">
        <p14:creationId xmlns:p14="http://schemas.microsoft.com/office/powerpoint/2010/main" val="2649317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8E35082-4253-4466-B700-2071515BC44C}"/>
              </a:ext>
            </a:extLst>
          </p:cNvPr>
          <p:cNvGrpSpPr>
            <a:grpSpLocks/>
          </p:cNvGrpSpPr>
          <p:nvPr/>
        </p:nvGrpSpPr>
        <p:grpSpPr bwMode="auto">
          <a:xfrm>
            <a:off x="0" y="0"/>
            <a:ext cx="12192000" cy="6858000"/>
            <a:chOff x="0" y="0"/>
            <a:chExt cx="5760" cy="4320"/>
          </a:xfrm>
        </p:grpSpPr>
        <p:sp>
          <p:nvSpPr>
            <p:cNvPr id="5" name="Rectangle 3">
              <a:extLst>
                <a:ext uri="{FF2B5EF4-FFF2-40B4-BE49-F238E27FC236}">
                  <a16:creationId xmlns:a16="http://schemas.microsoft.com/office/drawing/2014/main" id="{C2FB93BC-635B-46B6-94EC-424F7B78B6A3}"/>
                </a:ext>
              </a:extLst>
            </p:cNvPr>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defRPr/>
              </a:pPr>
              <a:endParaRPr kumimoji="0" lang="zh-TW" altLang="en-US" sz="2400">
                <a:latin typeface="Times New Roman" pitchFamily="18" charset="0"/>
              </a:endParaRPr>
            </a:p>
          </p:txBody>
        </p:sp>
        <p:sp>
          <p:nvSpPr>
            <p:cNvPr id="6" name="Rectangle 4">
              <a:extLst>
                <a:ext uri="{FF2B5EF4-FFF2-40B4-BE49-F238E27FC236}">
                  <a16:creationId xmlns:a16="http://schemas.microsoft.com/office/drawing/2014/main" id="{8478E21C-E628-44CC-869A-B0B3A87CB331}"/>
                </a:ext>
              </a:extLst>
            </p:cNvPr>
            <p:cNvSpPr>
              <a:spLocks noChangeArrowheads="1"/>
            </p:cNvSpPr>
            <p:nvPr/>
          </p:nvSpPr>
          <p:spPr bwMode="hidden">
            <a:xfrm>
              <a:off x="1081" y="1065"/>
              <a:ext cx="4679" cy="1596"/>
            </a:xfrm>
            <a:prstGeom prst="rect">
              <a:avLst/>
            </a:prstGeom>
            <a:solidFill>
              <a:schemeClr val="bg2"/>
            </a:solidFill>
            <a:ln w="9525">
              <a:noFill/>
              <a:miter lim="800000"/>
              <a:headEnd/>
              <a:tailEnd/>
            </a:ln>
          </p:spPr>
          <p:txBody>
            <a:bodyPr/>
            <a:lstStyle/>
            <a:p>
              <a:pPr eaLnBrk="1" hangingPunct="1">
                <a:defRPr/>
              </a:pPr>
              <a:endParaRPr kumimoji="0" lang="zh-TW" altLang="en-US" sz="2400">
                <a:latin typeface="Times New Roman" pitchFamily="18" charset="0"/>
              </a:endParaRPr>
            </a:p>
          </p:txBody>
        </p:sp>
        <p:grpSp>
          <p:nvGrpSpPr>
            <p:cNvPr id="7" name="Group 5">
              <a:extLst>
                <a:ext uri="{FF2B5EF4-FFF2-40B4-BE49-F238E27FC236}">
                  <a16:creationId xmlns:a16="http://schemas.microsoft.com/office/drawing/2014/main" id="{884BE9C4-567A-482E-821A-CED9F4E12E3C}"/>
                </a:ext>
              </a:extLst>
            </p:cNvPr>
            <p:cNvGrpSpPr>
              <a:grpSpLocks/>
            </p:cNvGrpSpPr>
            <p:nvPr/>
          </p:nvGrpSpPr>
          <p:grpSpPr bwMode="auto">
            <a:xfrm>
              <a:off x="0" y="672"/>
              <a:ext cx="1806" cy="1989"/>
              <a:chOff x="0" y="672"/>
              <a:chExt cx="1806" cy="1989"/>
            </a:xfrm>
          </p:grpSpPr>
          <p:sp>
            <p:nvSpPr>
              <p:cNvPr id="8" name="Rectangle 6">
                <a:extLst>
                  <a:ext uri="{FF2B5EF4-FFF2-40B4-BE49-F238E27FC236}">
                    <a16:creationId xmlns:a16="http://schemas.microsoft.com/office/drawing/2014/main" id="{F3E0BE08-E395-4A69-A8AA-00E3D6C2E6F0}"/>
                  </a:ext>
                </a:extLst>
              </p:cNvPr>
              <p:cNvSpPr>
                <a:spLocks noChangeArrowheads="1"/>
              </p:cNvSpPr>
              <p:nvPr userDrawn="1"/>
            </p:nvSpPr>
            <p:spPr bwMode="auto">
              <a:xfrm>
                <a:off x="361" y="2257"/>
                <a:ext cx="363" cy="404"/>
              </a:xfrm>
              <a:prstGeom prst="rect">
                <a:avLst/>
              </a:prstGeom>
              <a:solidFill>
                <a:schemeClr val="accent2"/>
              </a:solidFill>
              <a:ln w="9525">
                <a:noFill/>
                <a:miter lim="800000"/>
                <a:headEnd/>
                <a:tailEnd/>
              </a:ln>
            </p:spPr>
            <p:txBody>
              <a:bodyPr/>
              <a:lstStyle/>
              <a:p>
                <a:pPr eaLnBrk="1" hangingPunct="1">
                  <a:defRPr/>
                </a:pPr>
                <a:endParaRPr kumimoji="0" lang="zh-TW" altLang="en-US" sz="2400">
                  <a:latin typeface="Times New Roman" pitchFamily="18" charset="0"/>
                </a:endParaRPr>
              </a:p>
            </p:txBody>
          </p:sp>
          <p:sp>
            <p:nvSpPr>
              <p:cNvPr id="9" name="Rectangle 7">
                <a:extLst>
                  <a:ext uri="{FF2B5EF4-FFF2-40B4-BE49-F238E27FC236}">
                    <a16:creationId xmlns:a16="http://schemas.microsoft.com/office/drawing/2014/main" id="{1A0322D8-0106-46A5-B396-26B15D637924}"/>
                  </a:ext>
                </a:extLst>
              </p:cNvPr>
              <p:cNvSpPr>
                <a:spLocks noChangeArrowheads="1"/>
              </p:cNvSpPr>
              <p:nvPr userDrawn="1"/>
            </p:nvSpPr>
            <p:spPr bwMode="auto">
              <a:xfrm>
                <a:off x="1081" y="1065"/>
                <a:ext cx="362" cy="405"/>
              </a:xfrm>
              <a:prstGeom prst="rect">
                <a:avLst/>
              </a:prstGeom>
              <a:solidFill>
                <a:schemeClr val="folHlink"/>
              </a:solidFill>
              <a:ln w="9525">
                <a:noFill/>
                <a:miter lim="800000"/>
                <a:headEnd/>
                <a:tailEnd/>
              </a:ln>
            </p:spPr>
            <p:txBody>
              <a:bodyPr/>
              <a:lstStyle/>
              <a:p>
                <a:pPr eaLnBrk="1" hangingPunct="1">
                  <a:defRPr/>
                </a:pPr>
                <a:endParaRPr kumimoji="0" lang="zh-TW" altLang="en-US" sz="2400">
                  <a:latin typeface="Times New Roman" pitchFamily="18" charset="0"/>
                </a:endParaRPr>
              </a:p>
            </p:txBody>
          </p:sp>
          <p:sp>
            <p:nvSpPr>
              <p:cNvPr id="10" name="Rectangle 8">
                <a:extLst>
                  <a:ext uri="{FF2B5EF4-FFF2-40B4-BE49-F238E27FC236}">
                    <a16:creationId xmlns:a16="http://schemas.microsoft.com/office/drawing/2014/main" id="{62EC0449-1D3B-4F5B-9D9D-A9D7C18F3973}"/>
                  </a:ext>
                </a:extLst>
              </p:cNvPr>
              <p:cNvSpPr>
                <a:spLocks noChangeArrowheads="1"/>
              </p:cNvSpPr>
              <p:nvPr userDrawn="1"/>
            </p:nvSpPr>
            <p:spPr bwMode="auto">
              <a:xfrm>
                <a:off x="1437" y="672"/>
                <a:ext cx="369" cy="400"/>
              </a:xfrm>
              <a:prstGeom prst="rect">
                <a:avLst/>
              </a:prstGeom>
              <a:solidFill>
                <a:schemeClr val="folHlink"/>
              </a:solidFill>
              <a:ln w="9525">
                <a:noFill/>
                <a:miter lim="800000"/>
                <a:headEnd/>
                <a:tailEnd/>
              </a:ln>
            </p:spPr>
            <p:txBody>
              <a:bodyPr/>
              <a:lstStyle/>
              <a:p>
                <a:pPr eaLnBrk="1" hangingPunct="1">
                  <a:defRPr/>
                </a:pPr>
                <a:endParaRPr kumimoji="0" lang="zh-TW" altLang="en-US" sz="2400">
                  <a:latin typeface="Times New Roman" pitchFamily="18" charset="0"/>
                </a:endParaRPr>
              </a:p>
            </p:txBody>
          </p:sp>
          <p:sp>
            <p:nvSpPr>
              <p:cNvPr id="11" name="Rectangle 9">
                <a:extLst>
                  <a:ext uri="{FF2B5EF4-FFF2-40B4-BE49-F238E27FC236}">
                    <a16:creationId xmlns:a16="http://schemas.microsoft.com/office/drawing/2014/main" id="{AE3B13FF-6702-4FAB-B727-D0C1C1744774}"/>
                  </a:ext>
                </a:extLst>
              </p:cNvPr>
              <p:cNvSpPr>
                <a:spLocks noChangeArrowheads="1"/>
              </p:cNvSpPr>
              <p:nvPr userDrawn="1"/>
            </p:nvSpPr>
            <p:spPr bwMode="auto">
              <a:xfrm>
                <a:off x="719" y="2257"/>
                <a:ext cx="368" cy="404"/>
              </a:xfrm>
              <a:prstGeom prst="rect">
                <a:avLst/>
              </a:prstGeom>
              <a:solidFill>
                <a:schemeClr val="bg2"/>
              </a:solidFill>
              <a:ln w="9525">
                <a:noFill/>
                <a:miter lim="800000"/>
                <a:headEnd/>
                <a:tailEnd/>
              </a:ln>
            </p:spPr>
            <p:txBody>
              <a:bodyPr/>
              <a:lstStyle/>
              <a:p>
                <a:pPr eaLnBrk="1" hangingPunct="1">
                  <a:defRPr/>
                </a:pPr>
                <a:endParaRPr kumimoji="0" lang="zh-TW" altLang="en-US" sz="2400">
                  <a:latin typeface="Times New Roman" pitchFamily="18" charset="0"/>
                </a:endParaRPr>
              </a:p>
            </p:txBody>
          </p:sp>
          <p:sp>
            <p:nvSpPr>
              <p:cNvPr id="12" name="Rectangle 10">
                <a:extLst>
                  <a:ext uri="{FF2B5EF4-FFF2-40B4-BE49-F238E27FC236}">
                    <a16:creationId xmlns:a16="http://schemas.microsoft.com/office/drawing/2014/main" id="{7B5ABD49-5F44-4470-9D87-1660B775D805}"/>
                  </a:ext>
                </a:extLst>
              </p:cNvPr>
              <p:cNvSpPr>
                <a:spLocks noChangeArrowheads="1"/>
              </p:cNvSpPr>
              <p:nvPr userDrawn="1"/>
            </p:nvSpPr>
            <p:spPr bwMode="auto">
              <a:xfrm>
                <a:off x="1437" y="1065"/>
                <a:ext cx="369" cy="405"/>
              </a:xfrm>
              <a:prstGeom prst="rect">
                <a:avLst/>
              </a:prstGeom>
              <a:solidFill>
                <a:schemeClr val="accent2"/>
              </a:solidFill>
              <a:ln w="9525">
                <a:noFill/>
                <a:miter lim="800000"/>
                <a:headEnd/>
                <a:tailEnd/>
              </a:ln>
            </p:spPr>
            <p:txBody>
              <a:bodyPr/>
              <a:lstStyle/>
              <a:p>
                <a:pPr eaLnBrk="1" hangingPunct="1">
                  <a:defRPr/>
                </a:pPr>
                <a:endParaRPr kumimoji="0" lang="zh-TW" altLang="en-US" sz="2400">
                  <a:latin typeface="Times New Roman" pitchFamily="18" charset="0"/>
                </a:endParaRPr>
              </a:p>
            </p:txBody>
          </p:sp>
          <p:sp>
            <p:nvSpPr>
              <p:cNvPr id="13" name="Rectangle 11">
                <a:extLst>
                  <a:ext uri="{FF2B5EF4-FFF2-40B4-BE49-F238E27FC236}">
                    <a16:creationId xmlns:a16="http://schemas.microsoft.com/office/drawing/2014/main" id="{D3193287-39B5-435A-AA75-EC67637EEC52}"/>
                  </a:ext>
                </a:extLst>
              </p:cNvPr>
              <p:cNvSpPr>
                <a:spLocks noChangeArrowheads="1"/>
              </p:cNvSpPr>
              <p:nvPr userDrawn="1"/>
            </p:nvSpPr>
            <p:spPr bwMode="auto">
              <a:xfrm>
                <a:off x="719" y="1464"/>
                <a:ext cx="368" cy="399"/>
              </a:xfrm>
              <a:prstGeom prst="rect">
                <a:avLst/>
              </a:prstGeom>
              <a:solidFill>
                <a:schemeClr val="folHlink"/>
              </a:solidFill>
              <a:ln w="9525">
                <a:noFill/>
                <a:miter lim="800000"/>
                <a:headEnd/>
                <a:tailEnd/>
              </a:ln>
            </p:spPr>
            <p:txBody>
              <a:bodyPr/>
              <a:lstStyle/>
              <a:p>
                <a:pPr eaLnBrk="1" hangingPunct="1">
                  <a:defRPr/>
                </a:pPr>
                <a:endParaRPr kumimoji="0" lang="zh-TW" altLang="en-US" sz="2400">
                  <a:latin typeface="Times New Roman" pitchFamily="18" charset="0"/>
                </a:endParaRPr>
              </a:p>
            </p:txBody>
          </p:sp>
          <p:sp>
            <p:nvSpPr>
              <p:cNvPr id="14" name="Rectangle 12">
                <a:extLst>
                  <a:ext uri="{FF2B5EF4-FFF2-40B4-BE49-F238E27FC236}">
                    <a16:creationId xmlns:a16="http://schemas.microsoft.com/office/drawing/2014/main" id="{1DC0AB18-F520-4294-B0B0-37DE8A2B5FBA}"/>
                  </a:ext>
                </a:extLst>
              </p:cNvPr>
              <p:cNvSpPr>
                <a:spLocks noChangeArrowheads="1"/>
              </p:cNvSpPr>
              <p:nvPr userDrawn="1"/>
            </p:nvSpPr>
            <p:spPr bwMode="auto">
              <a:xfrm>
                <a:off x="0" y="1464"/>
                <a:ext cx="367" cy="399"/>
              </a:xfrm>
              <a:prstGeom prst="rect">
                <a:avLst/>
              </a:prstGeom>
              <a:solidFill>
                <a:schemeClr val="bg2"/>
              </a:solidFill>
              <a:ln w="9525">
                <a:noFill/>
                <a:miter lim="800000"/>
                <a:headEnd/>
                <a:tailEnd/>
              </a:ln>
            </p:spPr>
            <p:txBody>
              <a:bodyPr/>
              <a:lstStyle/>
              <a:p>
                <a:pPr eaLnBrk="1" hangingPunct="1">
                  <a:defRPr/>
                </a:pPr>
                <a:endParaRPr kumimoji="0" lang="zh-TW" altLang="en-US" sz="2400">
                  <a:latin typeface="Times New Roman" pitchFamily="18" charset="0"/>
                </a:endParaRPr>
              </a:p>
            </p:txBody>
          </p:sp>
          <p:sp>
            <p:nvSpPr>
              <p:cNvPr id="15" name="Rectangle 13">
                <a:extLst>
                  <a:ext uri="{FF2B5EF4-FFF2-40B4-BE49-F238E27FC236}">
                    <a16:creationId xmlns:a16="http://schemas.microsoft.com/office/drawing/2014/main" id="{9EAEEE5A-A2B0-47DC-B4A0-32F75155CC2A}"/>
                  </a:ext>
                </a:extLst>
              </p:cNvPr>
              <p:cNvSpPr>
                <a:spLocks noChangeArrowheads="1"/>
              </p:cNvSpPr>
              <p:nvPr userDrawn="1"/>
            </p:nvSpPr>
            <p:spPr bwMode="auto">
              <a:xfrm>
                <a:off x="1081" y="1464"/>
                <a:ext cx="362" cy="399"/>
              </a:xfrm>
              <a:prstGeom prst="rect">
                <a:avLst/>
              </a:prstGeom>
              <a:solidFill>
                <a:schemeClr val="accent2"/>
              </a:solidFill>
              <a:ln w="9525">
                <a:noFill/>
                <a:miter lim="800000"/>
                <a:headEnd/>
                <a:tailEnd/>
              </a:ln>
            </p:spPr>
            <p:txBody>
              <a:bodyPr/>
              <a:lstStyle/>
              <a:p>
                <a:pPr eaLnBrk="1" hangingPunct="1">
                  <a:defRPr/>
                </a:pPr>
                <a:endParaRPr kumimoji="0" lang="zh-TW" altLang="en-US" sz="2400">
                  <a:latin typeface="Times New Roman" pitchFamily="18" charset="0"/>
                </a:endParaRPr>
              </a:p>
            </p:txBody>
          </p:sp>
          <p:sp>
            <p:nvSpPr>
              <p:cNvPr id="16" name="Rectangle 14">
                <a:extLst>
                  <a:ext uri="{FF2B5EF4-FFF2-40B4-BE49-F238E27FC236}">
                    <a16:creationId xmlns:a16="http://schemas.microsoft.com/office/drawing/2014/main" id="{6BF399C4-F38F-4B0C-8F34-7EC9DEE27833}"/>
                  </a:ext>
                </a:extLst>
              </p:cNvPr>
              <p:cNvSpPr>
                <a:spLocks noChangeArrowheads="1"/>
              </p:cNvSpPr>
              <p:nvPr userDrawn="1"/>
            </p:nvSpPr>
            <p:spPr bwMode="auto">
              <a:xfrm>
                <a:off x="361" y="1857"/>
                <a:ext cx="363" cy="406"/>
              </a:xfrm>
              <a:prstGeom prst="rect">
                <a:avLst/>
              </a:prstGeom>
              <a:solidFill>
                <a:schemeClr val="folHlink"/>
              </a:solidFill>
              <a:ln w="9525">
                <a:noFill/>
                <a:miter lim="800000"/>
                <a:headEnd/>
                <a:tailEnd/>
              </a:ln>
            </p:spPr>
            <p:txBody>
              <a:bodyPr/>
              <a:lstStyle/>
              <a:p>
                <a:pPr eaLnBrk="1" hangingPunct="1">
                  <a:defRPr/>
                </a:pPr>
                <a:endParaRPr kumimoji="0" lang="zh-TW" altLang="en-US" sz="2400">
                  <a:latin typeface="Times New Roman" pitchFamily="18" charset="0"/>
                </a:endParaRPr>
              </a:p>
            </p:txBody>
          </p:sp>
          <p:sp>
            <p:nvSpPr>
              <p:cNvPr id="17" name="Rectangle 15">
                <a:extLst>
                  <a:ext uri="{FF2B5EF4-FFF2-40B4-BE49-F238E27FC236}">
                    <a16:creationId xmlns:a16="http://schemas.microsoft.com/office/drawing/2014/main" id="{86DA8844-D467-45D5-9852-DAC893D822C4}"/>
                  </a:ext>
                </a:extLst>
              </p:cNvPr>
              <p:cNvSpPr>
                <a:spLocks noChangeArrowheads="1"/>
              </p:cNvSpPr>
              <p:nvPr userDrawn="1"/>
            </p:nvSpPr>
            <p:spPr bwMode="auto">
              <a:xfrm>
                <a:off x="719" y="1857"/>
                <a:ext cx="368" cy="406"/>
              </a:xfrm>
              <a:prstGeom prst="rect">
                <a:avLst/>
              </a:prstGeom>
              <a:solidFill>
                <a:schemeClr val="accent2"/>
              </a:solidFill>
              <a:ln w="9525">
                <a:noFill/>
                <a:miter lim="800000"/>
                <a:headEnd/>
                <a:tailEnd/>
              </a:ln>
            </p:spPr>
            <p:txBody>
              <a:bodyPr/>
              <a:lstStyle/>
              <a:p>
                <a:pPr eaLnBrk="1" hangingPunct="1">
                  <a:defRPr/>
                </a:pPr>
                <a:endParaRPr kumimoji="0" lang="zh-TW" altLang="en-US" sz="2400">
                  <a:latin typeface="Times New Roman" pitchFamily="18" charset="0"/>
                </a:endParaRPr>
              </a:p>
            </p:txBody>
          </p:sp>
        </p:grpSp>
      </p:grpSp>
      <p:sp>
        <p:nvSpPr>
          <p:cNvPr id="769043" name="Rectangle 19"/>
          <p:cNvSpPr>
            <a:spLocks noGrp="1" noChangeArrowheads="1"/>
          </p:cNvSpPr>
          <p:nvPr>
            <p:ph type="ctrTitle"/>
          </p:nvPr>
        </p:nvSpPr>
        <p:spPr>
          <a:xfrm>
            <a:off x="3962400" y="1828800"/>
            <a:ext cx="8026400" cy="2209800"/>
          </a:xfrm>
          <a:noFill/>
        </p:spPr>
        <p:txBody>
          <a:bodyPr/>
          <a:lstStyle>
            <a:lvl1pPr>
              <a:defRPr sz="5000">
                <a:solidFill>
                  <a:srgbClr val="FFFFFF"/>
                </a:solidFill>
              </a:defRPr>
            </a:lvl1pPr>
          </a:lstStyle>
          <a:p>
            <a:r>
              <a:rPr lang="en-US" altLang="zh-TW"/>
              <a:t>Click to edit Master title style</a:t>
            </a:r>
          </a:p>
        </p:txBody>
      </p:sp>
      <p:sp>
        <p:nvSpPr>
          <p:cNvPr id="769044" name="Rectangle 20"/>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2800"/>
            </a:lvl1pPr>
          </a:lstStyle>
          <a:p>
            <a:r>
              <a:rPr lang="en-US" altLang="zh-TW"/>
              <a:t>Click to edit Master subtitle style</a:t>
            </a:r>
          </a:p>
        </p:txBody>
      </p:sp>
      <p:sp>
        <p:nvSpPr>
          <p:cNvPr id="18" name="Rectangle 16">
            <a:extLst>
              <a:ext uri="{FF2B5EF4-FFF2-40B4-BE49-F238E27FC236}">
                <a16:creationId xmlns:a16="http://schemas.microsoft.com/office/drawing/2014/main" id="{7E338540-F6F5-426F-A7A1-91C830FC6E3A}"/>
              </a:ext>
            </a:extLst>
          </p:cNvPr>
          <p:cNvSpPr>
            <a:spLocks noGrp="1" noChangeArrowheads="1"/>
          </p:cNvSpPr>
          <p:nvPr>
            <p:ph type="dt" sz="half" idx="10"/>
          </p:nvPr>
        </p:nvSpPr>
        <p:spPr>
          <a:xfrm>
            <a:off x="609600" y="6248400"/>
            <a:ext cx="2844800" cy="457200"/>
          </a:xfrm>
        </p:spPr>
        <p:txBody>
          <a:bodyPr/>
          <a:lstStyle>
            <a:lvl1pPr>
              <a:defRPr/>
            </a:lvl1pPr>
          </a:lstStyle>
          <a:p>
            <a:pPr>
              <a:defRPr/>
            </a:pPr>
            <a:r>
              <a:rPr lang="en-US"/>
              <a:t>21/02/2011</a:t>
            </a:r>
            <a:endParaRPr lang="en-US" altLang="zh-TW"/>
          </a:p>
        </p:txBody>
      </p:sp>
      <p:sp>
        <p:nvSpPr>
          <p:cNvPr id="19" name="Rectangle 17">
            <a:extLst>
              <a:ext uri="{FF2B5EF4-FFF2-40B4-BE49-F238E27FC236}">
                <a16:creationId xmlns:a16="http://schemas.microsoft.com/office/drawing/2014/main" id="{FC0A639C-32C9-4D30-BB07-A8E14E886580}"/>
              </a:ext>
            </a:extLst>
          </p:cNvPr>
          <p:cNvSpPr>
            <a:spLocks noGrp="1" noChangeArrowheads="1"/>
          </p:cNvSpPr>
          <p:nvPr>
            <p:ph type="ftr" sz="quarter" idx="11"/>
          </p:nvPr>
        </p:nvSpPr>
        <p:spPr>
          <a:xfrm>
            <a:off x="4165600" y="6248400"/>
            <a:ext cx="3860800" cy="457200"/>
          </a:xfrm>
        </p:spPr>
        <p:txBody>
          <a:bodyPr/>
          <a:lstStyle>
            <a:lvl1pPr>
              <a:defRPr/>
            </a:lvl1pPr>
          </a:lstStyle>
          <a:p>
            <a:pPr>
              <a:defRPr/>
            </a:pPr>
            <a:r>
              <a:rPr lang="zh-TW" altLang="en-US"/>
              <a:t>COMP323P Foundations of Chinese Computing (Lecture 3)</a:t>
            </a:r>
            <a:endParaRPr lang="en-US" altLang="zh-TW"/>
          </a:p>
        </p:txBody>
      </p:sp>
      <p:sp>
        <p:nvSpPr>
          <p:cNvPr id="20" name="Rectangle 18">
            <a:extLst>
              <a:ext uri="{FF2B5EF4-FFF2-40B4-BE49-F238E27FC236}">
                <a16:creationId xmlns:a16="http://schemas.microsoft.com/office/drawing/2014/main" id="{DD7ECEFC-7363-4872-A6BC-5DE579158C8E}"/>
              </a:ext>
            </a:extLst>
          </p:cNvPr>
          <p:cNvSpPr>
            <a:spLocks noGrp="1" noChangeArrowheads="1"/>
          </p:cNvSpPr>
          <p:nvPr>
            <p:ph type="sldNum" sz="quarter" idx="12"/>
          </p:nvPr>
        </p:nvSpPr>
        <p:spPr>
          <a:xfrm>
            <a:off x="8737600" y="6248400"/>
            <a:ext cx="2844800" cy="457200"/>
          </a:xfrm>
        </p:spPr>
        <p:txBody>
          <a:bodyPr/>
          <a:lstStyle>
            <a:lvl1pPr>
              <a:defRPr/>
            </a:lvl1pPr>
          </a:lstStyle>
          <a:p>
            <a:fld id="{C76744AF-8B3F-4FC8-9157-7CF2F7DDAA1D}" type="slidenum">
              <a:rPr lang="zh-TW" altLang="en-US"/>
              <a:pPr/>
              <a:t>‹#›</a:t>
            </a:fld>
            <a:endParaRPr lang="en-US" altLang="zh-TW"/>
          </a:p>
        </p:txBody>
      </p:sp>
    </p:spTree>
    <p:extLst>
      <p:ext uri="{BB962C8B-B14F-4D97-AF65-F5344CB8AC3E}">
        <p14:creationId xmlns:p14="http://schemas.microsoft.com/office/powerpoint/2010/main" val="3857006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DA2FF8AF-B2B0-4A00-A3E6-DF0F2EAF30D1}"/>
              </a:ext>
            </a:extLst>
          </p:cNvPr>
          <p:cNvSpPr>
            <a:spLocks noGrp="1" noChangeArrowheads="1"/>
          </p:cNvSpPr>
          <p:nvPr>
            <p:ph type="ftr" sz="quarter" idx="10"/>
          </p:nvPr>
        </p:nvSpPr>
        <p:spPr>
          <a:ln/>
        </p:spPr>
        <p:txBody>
          <a:bodyPr/>
          <a:lstStyle>
            <a:lvl1pPr>
              <a:defRPr/>
            </a:lvl1pPr>
          </a:lstStyle>
          <a:p>
            <a:pPr>
              <a:defRPr/>
            </a:pPr>
            <a:r>
              <a:rPr lang="zh-TW" altLang="en-US"/>
              <a:t>COMP323P Foundations of Chinese Computing (Lecture 3)</a:t>
            </a:r>
            <a:endParaRPr lang="en-US" altLang="zh-TW"/>
          </a:p>
        </p:txBody>
      </p:sp>
      <p:sp>
        <p:nvSpPr>
          <p:cNvPr id="5" name="Rectangle 3">
            <a:extLst>
              <a:ext uri="{FF2B5EF4-FFF2-40B4-BE49-F238E27FC236}">
                <a16:creationId xmlns:a16="http://schemas.microsoft.com/office/drawing/2014/main" id="{A12E50F6-0E09-4580-A9CB-471C29EB374B}"/>
              </a:ext>
            </a:extLst>
          </p:cNvPr>
          <p:cNvSpPr>
            <a:spLocks noGrp="1" noChangeArrowheads="1"/>
          </p:cNvSpPr>
          <p:nvPr>
            <p:ph type="sldNum" sz="quarter" idx="11"/>
          </p:nvPr>
        </p:nvSpPr>
        <p:spPr>
          <a:ln/>
        </p:spPr>
        <p:txBody>
          <a:bodyPr/>
          <a:lstStyle>
            <a:lvl1pPr>
              <a:defRPr/>
            </a:lvl1pPr>
          </a:lstStyle>
          <a:p>
            <a:fld id="{11D5C53A-BD7D-4A70-A996-9331DC7E5BCE}" type="slidenum">
              <a:rPr lang="zh-TW" altLang="en-US"/>
              <a:pPr/>
              <a:t>‹#›</a:t>
            </a:fld>
            <a:endParaRPr lang="en-US" altLang="zh-TW"/>
          </a:p>
        </p:txBody>
      </p:sp>
      <p:sp>
        <p:nvSpPr>
          <p:cNvPr id="6" name="Rectangle 16">
            <a:extLst>
              <a:ext uri="{FF2B5EF4-FFF2-40B4-BE49-F238E27FC236}">
                <a16:creationId xmlns:a16="http://schemas.microsoft.com/office/drawing/2014/main" id="{B18B1DA6-3FFA-408D-837E-F0E675F404C3}"/>
              </a:ext>
            </a:extLst>
          </p:cNvPr>
          <p:cNvSpPr>
            <a:spLocks noGrp="1" noChangeArrowheads="1"/>
          </p:cNvSpPr>
          <p:nvPr>
            <p:ph type="dt" sz="half" idx="12"/>
          </p:nvPr>
        </p:nvSpPr>
        <p:spPr>
          <a:ln/>
        </p:spPr>
        <p:txBody>
          <a:bodyPr/>
          <a:lstStyle>
            <a:lvl1pPr>
              <a:defRPr/>
            </a:lvl1pPr>
          </a:lstStyle>
          <a:p>
            <a:pPr>
              <a:defRPr/>
            </a:pPr>
            <a:r>
              <a:rPr lang="en-US"/>
              <a:t>21/02/2011</a:t>
            </a:r>
            <a:endParaRPr lang="en-US" altLang="zh-TW"/>
          </a:p>
        </p:txBody>
      </p:sp>
    </p:spTree>
    <p:extLst>
      <p:ext uri="{BB962C8B-B14F-4D97-AF65-F5344CB8AC3E}">
        <p14:creationId xmlns:p14="http://schemas.microsoft.com/office/powerpoint/2010/main" val="2602378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0"/>
            <a:ext cx="274320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533400"/>
            <a:ext cx="80264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9DE84862-B077-4563-AB01-27134098735C}"/>
              </a:ext>
            </a:extLst>
          </p:cNvPr>
          <p:cNvSpPr>
            <a:spLocks noGrp="1" noChangeArrowheads="1"/>
          </p:cNvSpPr>
          <p:nvPr>
            <p:ph type="ftr" sz="quarter" idx="10"/>
          </p:nvPr>
        </p:nvSpPr>
        <p:spPr>
          <a:ln/>
        </p:spPr>
        <p:txBody>
          <a:bodyPr/>
          <a:lstStyle>
            <a:lvl1pPr>
              <a:defRPr/>
            </a:lvl1pPr>
          </a:lstStyle>
          <a:p>
            <a:pPr>
              <a:defRPr/>
            </a:pPr>
            <a:r>
              <a:rPr lang="zh-TW" altLang="en-US"/>
              <a:t>COMP323P Foundations of Chinese Computing (Lecture 3)</a:t>
            </a:r>
            <a:endParaRPr lang="en-US" altLang="zh-TW"/>
          </a:p>
        </p:txBody>
      </p:sp>
      <p:sp>
        <p:nvSpPr>
          <p:cNvPr id="5" name="Rectangle 3">
            <a:extLst>
              <a:ext uri="{FF2B5EF4-FFF2-40B4-BE49-F238E27FC236}">
                <a16:creationId xmlns:a16="http://schemas.microsoft.com/office/drawing/2014/main" id="{48BA6BC9-B88E-4545-A9B7-D44809A0F1CA}"/>
              </a:ext>
            </a:extLst>
          </p:cNvPr>
          <p:cNvSpPr>
            <a:spLocks noGrp="1" noChangeArrowheads="1"/>
          </p:cNvSpPr>
          <p:nvPr>
            <p:ph type="sldNum" sz="quarter" idx="11"/>
          </p:nvPr>
        </p:nvSpPr>
        <p:spPr>
          <a:ln/>
        </p:spPr>
        <p:txBody>
          <a:bodyPr/>
          <a:lstStyle>
            <a:lvl1pPr>
              <a:defRPr/>
            </a:lvl1pPr>
          </a:lstStyle>
          <a:p>
            <a:fld id="{97A6BBB0-3F4B-4687-9BBC-275308ABF5B8}" type="slidenum">
              <a:rPr lang="zh-TW" altLang="en-US"/>
              <a:pPr/>
              <a:t>‹#›</a:t>
            </a:fld>
            <a:endParaRPr lang="en-US" altLang="zh-TW"/>
          </a:p>
        </p:txBody>
      </p:sp>
      <p:sp>
        <p:nvSpPr>
          <p:cNvPr id="6" name="Rectangle 16">
            <a:extLst>
              <a:ext uri="{FF2B5EF4-FFF2-40B4-BE49-F238E27FC236}">
                <a16:creationId xmlns:a16="http://schemas.microsoft.com/office/drawing/2014/main" id="{47DB627F-38F7-4F08-AE81-73AE297EC1A8}"/>
              </a:ext>
            </a:extLst>
          </p:cNvPr>
          <p:cNvSpPr>
            <a:spLocks noGrp="1" noChangeArrowheads="1"/>
          </p:cNvSpPr>
          <p:nvPr>
            <p:ph type="dt" sz="half" idx="12"/>
          </p:nvPr>
        </p:nvSpPr>
        <p:spPr>
          <a:ln/>
        </p:spPr>
        <p:txBody>
          <a:bodyPr/>
          <a:lstStyle>
            <a:lvl1pPr>
              <a:defRPr/>
            </a:lvl1pPr>
          </a:lstStyle>
          <a:p>
            <a:pPr>
              <a:defRPr/>
            </a:pPr>
            <a:r>
              <a:rPr lang="en-US"/>
              <a:t>21/02/2011</a:t>
            </a:r>
            <a:endParaRPr lang="en-US" altLang="zh-TW"/>
          </a:p>
        </p:txBody>
      </p:sp>
    </p:spTree>
    <p:extLst>
      <p:ext uri="{BB962C8B-B14F-4D97-AF65-F5344CB8AC3E}">
        <p14:creationId xmlns:p14="http://schemas.microsoft.com/office/powerpoint/2010/main" val="3911434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459C4D5F-9665-41EC-BAFD-380638392F52}"/>
              </a:ext>
            </a:extLst>
          </p:cNvPr>
          <p:cNvGrpSpPr>
            <a:grpSpLocks/>
          </p:cNvGrpSpPr>
          <p:nvPr/>
        </p:nvGrpSpPr>
        <p:grpSpPr bwMode="auto">
          <a:xfrm>
            <a:off x="0" y="0"/>
            <a:ext cx="12192000" cy="6858000"/>
            <a:chOff x="0" y="0"/>
            <a:chExt cx="5760" cy="4320"/>
          </a:xfrm>
        </p:grpSpPr>
        <p:sp>
          <p:nvSpPr>
            <p:cNvPr id="5" name="Rectangle 3">
              <a:extLst>
                <a:ext uri="{FF2B5EF4-FFF2-40B4-BE49-F238E27FC236}">
                  <a16:creationId xmlns:a16="http://schemas.microsoft.com/office/drawing/2014/main" id="{3DEEC1E2-D2B7-4850-90C1-FAEC42737381}"/>
                </a:ext>
              </a:extLst>
            </p:cNvPr>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p:spPr>
          <p:txBody>
            <a:bodyPr wrap="none" anchor="ct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en-US" sz="2400">
                <a:latin typeface="Times New Roman" panose="02020603050405020304" pitchFamily="18" charset="0"/>
              </a:endParaRPr>
            </a:p>
          </p:txBody>
        </p:sp>
        <p:sp>
          <p:nvSpPr>
            <p:cNvPr id="6" name="Rectangle 4">
              <a:extLst>
                <a:ext uri="{FF2B5EF4-FFF2-40B4-BE49-F238E27FC236}">
                  <a16:creationId xmlns:a16="http://schemas.microsoft.com/office/drawing/2014/main" id="{0DDEF25C-FFE6-4220-BE0E-584EE21E2CCB}"/>
                </a:ext>
              </a:extLst>
            </p:cNvPr>
            <p:cNvSpPr>
              <a:spLocks noChangeArrowheads="1"/>
            </p:cNvSpPr>
            <p:nvPr/>
          </p:nvSpPr>
          <p:spPr bwMode="hidden">
            <a:xfrm>
              <a:off x="1081" y="1065"/>
              <a:ext cx="4679" cy="1596"/>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grpSp>
          <p:nvGrpSpPr>
            <p:cNvPr id="7" name="Group 5">
              <a:extLst>
                <a:ext uri="{FF2B5EF4-FFF2-40B4-BE49-F238E27FC236}">
                  <a16:creationId xmlns:a16="http://schemas.microsoft.com/office/drawing/2014/main" id="{21EF8C6A-94EC-475B-B30B-91295F92D5A6}"/>
                </a:ext>
              </a:extLst>
            </p:cNvPr>
            <p:cNvGrpSpPr>
              <a:grpSpLocks/>
            </p:cNvGrpSpPr>
            <p:nvPr/>
          </p:nvGrpSpPr>
          <p:grpSpPr bwMode="auto">
            <a:xfrm>
              <a:off x="0" y="672"/>
              <a:ext cx="1806" cy="1989"/>
              <a:chOff x="0" y="672"/>
              <a:chExt cx="1806" cy="1989"/>
            </a:xfrm>
          </p:grpSpPr>
          <p:sp>
            <p:nvSpPr>
              <p:cNvPr id="8" name="Rectangle 6">
                <a:extLst>
                  <a:ext uri="{FF2B5EF4-FFF2-40B4-BE49-F238E27FC236}">
                    <a16:creationId xmlns:a16="http://schemas.microsoft.com/office/drawing/2014/main" id="{C4AC50E7-1F99-43C8-AEE4-3A49698AD2F5}"/>
                  </a:ext>
                </a:extLst>
              </p:cNvPr>
              <p:cNvSpPr>
                <a:spLocks noChangeArrowheads="1"/>
              </p:cNvSpPr>
              <p:nvPr userDrawn="1"/>
            </p:nvSpPr>
            <p:spPr bwMode="auto">
              <a:xfrm>
                <a:off x="361" y="2257"/>
                <a:ext cx="363" cy="404"/>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9" name="Rectangle 7">
                <a:extLst>
                  <a:ext uri="{FF2B5EF4-FFF2-40B4-BE49-F238E27FC236}">
                    <a16:creationId xmlns:a16="http://schemas.microsoft.com/office/drawing/2014/main" id="{98C9A0D4-3B30-4695-8CCB-18256D146920}"/>
                  </a:ext>
                </a:extLst>
              </p:cNvPr>
              <p:cNvSpPr>
                <a:spLocks noChangeArrowheads="1"/>
              </p:cNvSpPr>
              <p:nvPr userDrawn="1"/>
            </p:nvSpPr>
            <p:spPr bwMode="auto">
              <a:xfrm>
                <a:off x="1081" y="1065"/>
                <a:ext cx="362" cy="405"/>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0" name="Rectangle 8">
                <a:extLst>
                  <a:ext uri="{FF2B5EF4-FFF2-40B4-BE49-F238E27FC236}">
                    <a16:creationId xmlns:a16="http://schemas.microsoft.com/office/drawing/2014/main" id="{05456994-BBE9-4F38-8617-743EEDA0DA75}"/>
                  </a:ext>
                </a:extLst>
              </p:cNvPr>
              <p:cNvSpPr>
                <a:spLocks noChangeArrowheads="1"/>
              </p:cNvSpPr>
              <p:nvPr userDrawn="1"/>
            </p:nvSpPr>
            <p:spPr bwMode="auto">
              <a:xfrm>
                <a:off x="1437" y="672"/>
                <a:ext cx="369" cy="400"/>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1" name="Rectangle 9">
                <a:extLst>
                  <a:ext uri="{FF2B5EF4-FFF2-40B4-BE49-F238E27FC236}">
                    <a16:creationId xmlns:a16="http://schemas.microsoft.com/office/drawing/2014/main" id="{1805053B-2B20-4DA3-9339-72DB5B5E4214}"/>
                  </a:ext>
                </a:extLst>
              </p:cNvPr>
              <p:cNvSpPr>
                <a:spLocks noChangeArrowheads="1"/>
              </p:cNvSpPr>
              <p:nvPr userDrawn="1"/>
            </p:nvSpPr>
            <p:spPr bwMode="auto">
              <a:xfrm>
                <a:off x="719" y="2257"/>
                <a:ext cx="368" cy="404"/>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2" name="Rectangle 10">
                <a:extLst>
                  <a:ext uri="{FF2B5EF4-FFF2-40B4-BE49-F238E27FC236}">
                    <a16:creationId xmlns:a16="http://schemas.microsoft.com/office/drawing/2014/main" id="{513458A8-622D-4C89-851A-23FDC5052A06}"/>
                  </a:ext>
                </a:extLst>
              </p:cNvPr>
              <p:cNvSpPr>
                <a:spLocks noChangeArrowheads="1"/>
              </p:cNvSpPr>
              <p:nvPr userDrawn="1"/>
            </p:nvSpPr>
            <p:spPr bwMode="auto">
              <a:xfrm>
                <a:off x="1437" y="1065"/>
                <a:ext cx="369" cy="405"/>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3" name="Rectangle 11">
                <a:extLst>
                  <a:ext uri="{FF2B5EF4-FFF2-40B4-BE49-F238E27FC236}">
                    <a16:creationId xmlns:a16="http://schemas.microsoft.com/office/drawing/2014/main" id="{E9E82DB4-893B-4C3D-9503-0513EC378284}"/>
                  </a:ext>
                </a:extLst>
              </p:cNvPr>
              <p:cNvSpPr>
                <a:spLocks noChangeArrowheads="1"/>
              </p:cNvSpPr>
              <p:nvPr userDrawn="1"/>
            </p:nvSpPr>
            <p:spPr bwMode="auto">
              <a:xfrm>
                <a:off x="719" y="1464"/>
                <a:ext cx="368" cy="399"/>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4" name="Rectangle 12">
                <a:extLst>
                  <a:ext uri="{FF2B5EF4-FFF2-40B4-BE49-F238E27FC236}">
                    <a16:creationId xmlns:a16="http://schemas.microsoft.com/office/drawing/2014/main" id="{BD58E3AA-EB11-48E7-8A72-C72622E8CB6C}"/>
                  </a:ext>
                </a:extLst>
              </p:cNvPr>
              <p:cNvSpPr>
                <a:spLocks noChangeArrowheads="1"/>
              </p:cNvSpPr>
              <p:nvPr userDrawn="1"/>
            </p:nvSpPr>
            <p:spPr bwMode="auto">
              <a:xfrm>
                <a:off x="0" y="1464"/>
                <a:ext cx="367" cy="399"/>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5" name="Rectangle 13">
                <a:extLst>
                  <a:ext uri="{FF2B5EF4-FFF2-40B4-BE49-F238E27FC236}">
                    <a16:creationId xmlns:a16="http://schemas.microsoft.com/office/drawing/2014/main" id="{415FD684-FF28-41D7-8A96-03DC7334301A}"/>
                  </a:ext>
                </a:extLst>
              </p:cNvPr>
              <p:cNvSpPr>
                <a:spLocks noChangeArrowheads="1"/>
              </p:cNvSpPr>
              <p:nvPr userDrawn="1"/>
            </p:nvSpPr>
            <p:spPr bwMode="auto">
              <a:xfrm>
                <a:off x="1081" y="1464"/>
                <a:ext cx="362" cy="399"/>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6" name="Rectangle 14">
                <a:extLst>
                  <a:ext uri="{FF2B5EF4-FFF2-40B4-BE49-F238E27FC236}">
                    <a16:creationId xmlns:a16="http://schemas.microsoft.com/office/drawing/2014/main" id="{7412D328-8191-4C4F-832D-90F0D028E6B7}"/>
                  </a:ext>
                </a:extLst>
              </p:cNvPr>
              <p:cNvSpPr>
                <a:spLocks noChangeArrowheads="1"/>
              </p:cNvSpPr>
              <p:nvPr userDrawn="1"/>
            </p:nvSpPr>
            <p:spPr bwMode="auto">
              <a:xfrm>
                <a:off x="361" y="1857"/>
                <a:ext cx="363" cy="406"/>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7" name="Rectangle 15">
                <a:extLst>
                  <a:ext uri="{FF2B5EF4-FFF2-40B4-BE49-F238E27FC236}">
                    <a16:creationId xmlns:a16="http://schemas.microsoft.com/office/drawing/2014/main" id="{7CA4A900-E610-47F9-A2AC-0A8CB09F3C4C}"/>
                  </a:ext>
                </a:extLst>
              </p:cNvPr>
              <p:cNvSpPr>
                <a:spLocks noChangeArrowheads="1"/>
              </p:cNvSpPr>
              <p:nvPr userDrawn="1"/>
            </p:nvSpPr>
            <p:spPr bwMode="auto">
              <a:xfrm>
                <a:off x="719" y="1857"/>
                <a:ext cx="368" cy="406"/>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grpSp>
      </p:grpSp>
      <p:sp>
        <p:nvSpPr>
          <p:cNvPr id="769043" name="Rectangle 19"/>
          <p:cNvSpPr>
            <a:spLocks noGrp="1" noChangeArrowheads="1"/>
          </p:cNvSpPr>
          <p:nvPr>
            <p:ph type="ctrTitle"/>
          </p:nvPr>
        </p:nvSpPr>
        <p:spPr>
          <a:xfrm>
            <a:off x="3962400" y="1828800"/>
            <a:ext cx="8026400" cy="2209800"/>
          </a:xfrm>
          <a:noFill/>
        </p:spPr>
        <p:txBody>
          <a:bodyPr/>
          <a:lstStyle>
            <a:lvl1pPr>
              <a:defRPr sz="5000">
                <a:solidFill>
                  <a:srgbClr val="FFFFFF"/>
                </a:solidFill>
              </a:defRPr>
            </a:lvl1pPr>
          </a:lstStyle>
          <a:p>
            <a:r>
              <a:rPr lang="en-US" altLang="zh-TW"/>
              <a:t>Click to edit Master title style</a:t>
            </a:r>
          </a:p>
        </p:txBody>
      </p:sp>
      <p:sp>
        <p:nvSpPr>
          <p:cNvPr id="769044" name="Rectangle 20"/>
          <p:cNvSpPr>
            <a:spLocks noGrp="1" noChangeArrowheads="1"/>
          </p:cNvSpPr>
          <p:nvPr>
            <p:ph type="subTitle" idx="1"/>
          </p:nvPr>
        </p:nvSpPr>
        <p:spPr>
          <a:xfrm>
            <a:off x="3962400" y="4267200"/>
            <a:ext cx="8026400" cy="1752600"/>
          </a:xfrm>
        </p:spPr>
        <p:txBody>
          <a:bodyPr/>
          <a:lstStyle>
            <a:lvl1pPr marL="0" indent="0">
              <a:buFont typeface="Wingdings" pitchFamily="2" charset="2"/>
              <a:buNone/>
              <a:defRPr sz="2800"/>
            </a:lvl1pPr>
          </a:lstStyle>
          <a:p>
            <a:r>
              <a:rPr lang="en-US" altLang="zh-TW"/>
              <a:t>Click to edit Master subtitle style</a:t>
            </a:r>
          </a:p>
        </p:txBody>
      </p:sp>
      <p:sp>
        <p:nvSpPr>
          <p:cNvPr id="18" name="Rectangle 16">
            <a:extLst>
              <a:ext uri="{FF2B5EF4-FFF2-40B4-BE49-F238E27FC236}">
                <a16:creationId xmlns:a16="http://schemas.microsoft.com/office/drawing/2014/main" id="{3C3D7AFB-3169-4096-9A36-282CA5DB39C7}"/>
              </a:ext>
            </a:extLst>
          </p:cNvPr>
          <p:cNvSpPr>
            <a:spLocks noGrp="1" noChangeArrowheads="1"/>
          </p:cNvSpPr>
          <p:nvPr>
            <p:ph type="dt" sz="half" idx="10"/>
          </p:nvPr>
        </p:nvSpPr>
        <p:spPr>
          <a:xfrm>
            <a:off x="609600" y="6248400"/>
            <a:ext cx="2844800" cy="457200"/>
          </a:xfrm>
        </p:spPr>
        <p:txBody>
          <a:bodyPr/>
          <a:lstStyle>
            <a:lvl1pPr>
              <a:defRPr/>
            </a:lvl1pPr>
          </a:lstStyle>
          <a:p>
            <a:pPr>
              <a:defRPr/>
            </a:pPr>
            <a:r>
              <a:rPr lang="en-US"/>
              <a:t>17/01/2011</a:t>
            </a:r>
            <a:endParaRPr lang="en-US" altLang="zh-CN"/>
          </a:p>
        </p:txBody>
      </p:sp>
      <p:sp>
        <p:nvSpPr>
          <p:cNvPr id="19" name="Rectangle 17">
            <a:extLst>
              <a:ext uri="{FF2B5EF4-FFF2-40B4-BE49-F238E27FC236}">
                <a16:creationId xmlns:a16="http://schemas.microsoft.com/office/drawing/2014/main" id="{05C0820E-0798-48DC-8103-9E6C1F95D5FC}"/>
              </a:ext>
            </a:extLst>
          </p:cNvPr>
          <p:cNvSpPr>
            <a:spLocks noGrp="1" noChangeArrowheads="1"/>
          </p:cNvSpPr>
          <p:nvPr>
            <p:ph type="ftr" sz="quarter" idx="11"/>
          </p:nvPr>
        </p:nvSpPr>
        <p:spPr>
          <a:xfrm>
            <a:off x="4165600" y="6248400"/>
            <a:ext cx="3860800" cy="457200"/>
          </a:xfrm>
        </p:spPr>
        <p:txBody>
          <a:bodyPr/>
          <a:lstStyle>
            <a:lvl1pPr>
              <a:defRPr/>
            </a:lvl1pPr>
          </a:lstStyle>
          <a:p>
            <a:pPr>
              <a:defRPr/>
            </a:pPr>
            <a:r>
              <a:rPr lang="en-US" altLang="zh-CN"/>
              <a:t>COMP323P Foundation of Chinese Computing (Lecture 1)</a:t>
            </a:r>
          </a:p>
        </p:txBody>
      </p:sp>
      <p:sp>
        <p:nvSpPr>
          <p:cNvPr id="20" name="Rectangle 18">
            <a:extLst>
              <a:ext uri="{FF2B5EF4-FFF2-40B4-BE49-F238E27FC236}">
                <a16:creationId xmlns:a16="http://schemas.microsoft.com/office/drawing/2014/main" id="{5CA89205-2E4F-4C43-89E6-19A83D1F316B}"/>
              </a:ext>
            </a:extLst>
          </p:cNvPr>
          <p:cNvSpPr>
            <a:spLocks noGrp="1" noChangeArrowheads="1"/>
          </p:cNvSpPr>
          <p:nvPr>
            <p:ph type="sldNum" sz="quarter" idx="12"/>
          </p:nvPr>
        </p:nvSpPr>
        <p:spPr>
          <a:xfrm>
            <a:off x="8737600" y="6248400"/>
            <a:ext cx="2844800" cy="457200"/>
          </a:xfrm>
        </p:spPr>
        <p:txBody>
          <a:bodyPr/>
          <a:lstStyle>
            <a:lvl1pPr>
              <a:defRPr/>
            </a:lvl1pPr>
          </a:lstStyle>
          <a:p>
            <a:pPr>
              <a:defRPr/>
            </a:pPr>
            <a:fld id="{EC8DCEE0-9D93-48BD-BA6E-71110999F929}" type="slidenum">
              <a:rPr lang="zh-TW" altLang="en-US"/>
              <a:pPr>
                <a:defRPr/>
              </a:pPr>
              <a:t>‹#›</a:t>
            </a:fld>
            <a:endParaRPr lang="en-US" altLang="zh-TW"/>
          </a:p>
        </p:txBody>
      </p:sp>
    </p:spTree>
    <p:extLst>
      <p:ext uri="{BB962C8B-B14F-4D97-AF65-F5344CB8AC3E}">
        <p14:creationId xmlns:p14="http://schemas.microsoft.com/office/powerpoint/2010/main" val="312185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05A1537F-49E4-4A44-8D19-42B6540E3FFB}"/>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1BE3CB40-439A-4966-9965-136444FC417B}"/>
              </a:ext>
            </a:extLst>
          </p:cNvPr>
          <p:cNvSpPr>
            <a:spLocks noGrp="1" noChangeArrowheads="1"/>
          </p:cNvSpPr>
          <p:nvPr>
            <p:ph type="sldNum" sz="quarter" idx="11"/>
          </p:nvPr>
        </p:nvSpPr>
        <p:spPr>
          <a:ln/>
        </p:spPr>
        <p:txBody>
          <a:bodyPr/>
          <a:lstStyle>
            <a:lvl1pPr>
              <a:defRPr/>
            </a:lvl1pPr>
          </a:lstStyle>
          <a:p>
            <a:pPr>
              <a:defRPr/>
            </a:pPr>
            <a:fld id="{A0CDE5D8-1683-4EE5-86D2-5AC5CC5605B5}" type="slidenum">
              <a:rPr lang="zh-TW" altLang="en-US"/>
              <a:pPr>
                <a:defRPr/>
              </a:pPr>
              <a:t>‹#›</a:t>
            </a:fld>
            <a:endParaRPr lang="en-US" altLang="zh-TW"/>
          </a:p>
        </p:txBody>
      </p:sp>
      <p:sp>
        <p:nvSpPr>
          <p:cNvPr id="6" name="Rectangle 16">
            <a:extLst>
              <a:ext uri="{FF2B5EF4-FFF2-40B4-BE49-F238E27FC236}">
                <a16:creationId xmlns:a16="http://schemas.microsoft.com/office/drawing/2014/main" id="{B2C2BB29-FD3B-4B28-AFFC-66C4F7545268}"/>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4189274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a:extLst>
              <a:ext uri="{FF2B5EF4-FFF2-40B4-BE49-F238E27FC236}">
                <a16:creationId xmlns:a16="http://schemas.microsoft.com/office/drawing/2014/main" id="{52BF90CF-102A-4901-85B6-8DF8CC4F956D}"/>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B39BA289-95B4-415E-8498-8164AA2E8AA6}"/>
              </a:ext>
            </a:extLst>
          </p:cNvPr>
          <p:cNvSpPr>
            <a:spLocks noGrp="1" noChangeArrowheads="1"/>
          </p:cNvSpPr>
          <p:nvPr>
            <p:ph type="sldNum" sz="quarter" idx="11"/>
          </p:nvPr>
        </p:nvSpPr>
        <p:spPr>
          <a:ln/>
        </p:spPr>
        <p:txBody>
          <a:bodyPr/>
          <a:lstStyle>
            <a:lvl1pPr>
              <a:defRPr/>
            </a:lvl1pPr>
          </a:lstStyle>
          <a:p>
            <a:pPr>
              <a:defRPr/>
            </a:pPr>
            <a:fld id="{BA8FE6E0-E4AA-4262-A3B8-3566216937A0}" type="slidenum">
              <a:rPr lang="zh-TW" altLang="en-US"/>
              <a:pPr>
                <a:defRPr/>
              </a:pPr>
              <a:t>‹#›</a:t>
            </a:fld>
            <a:endParaRPr lang="en-US" altLang="zh-TW"/>
          </a:p>
        </p:txBody>
      </p:sp>
      <p:sp>
        <p:nvSpPr>
          <p:cNvPr id="6" name="Rectangle 16">
            <a:extLst>
              <a:ext uri="{FF2B5EF4-FFF2-40B4-BE49-F238E27FC236}">
                <a16:creationId xmlns:a16="http://schemas.microsoft.com/office/drawing/2014/main" id="{E30054F3-D99D-4D25-9913-B70FEC53CC7B}"/>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98320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47800"/>
            <a:ext cx="53848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3848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F3B1C350-2FA4-47E9-A551-6E048239ACA4}"/>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484E3FA0-8950-46CF-8C03-6B6C53672A1A}"/>
              </a:ext>
            </a:extLst>
          </p:cNvPr>
          <p:cNvSpPr>
            <a:spLocks noGrp="1" noChangeArrowheads="1"/>
          </p:cNvSpPr>
          <p:nvPr>
            <p:ph type="sldNum" sz="quarter" idx="11"/>
          </p:nvPr>
        </p:nvSpPr>
        <p:spPr>
          <a:ln/>
        </p:spPr>
        <p:txBody>
          <a:bodyPr/>
          <a:lstStyle>
            <a:lvl1pPr>
              <a:defRPr/>
            </a:lvl1pPr>
          </a:lstStyle>
          <a:p>
            <a:pPr>
              <a:defRPr/>
            </a:pPr>
            <a:fld id="{357B7C7C-17D2-47CF-9802-57ECA48E2CE4}" type="slidenum">
              <a:rPr lang="zh-TW" altLang="en-US"/>
              <a:pPr>
                <a:defRPr/>
              </a:pPr>
              <a:t>‹#›</a:t>
            </a:fld>
            <a:endParaRPr lang="en-US" altLang="zh-TW"/>
          </a:p>
        </p:txBody>
      </p:sp>
      <p:sp>
        <p:nvSpPr>
          <p:cNvPr id="7" name="Rectangle 16">
            <a:extLst>
              <a:ext uri="{FF2B5EF4-FFF2-40B4-BE49-F238E27FC236}">
                <a16:creationId xmlns:a16="http://schemas.microsoft.com/office/drawing/2014/main" id="{87734E01-41BC-400D-8A8E-484287A7CC1B}"/>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847434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a:extLst>
              <a:ext uri="{FF2B5EF4-FFF2-40B4-BE49-F238E27FC236}">
                <a16:creationId xmlns:a16="http://schemas.microsoft.com/office/drawing/2014/main" id="{3102273C-37D9-42EB-9597-84644D6879BB}"/>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8" name="Rectangle 3">
            <a:extLst>
              <a:ext uri="{FF2B5EF4-FFF2-40B4-BE49-F238E27FC236}">
                <a16:creationId xmlns:a16="http://schemas.microsoft.com/office/drawing/2014/main" id="{7248CFA8-0A78-451D-9FA3-9AC4A35C51BF}"/>
              </a:ext>
            </a:extLst>
          </p:cNvPr>
          <p:cNvSpPr>
            <a:spLocks noGrp="1" noChangeArrowheads="1"/>
          </p:cNvSpPr>
          <p:nvPr>
            <p:ph type="sldNum" sz="quarter" idx="11"/>
          </p:nvPr>
        </p:nvSpPr>
        <p:spPr>
          <a:ln/>
        </p:spPr>
        <p:txBody>
          <a:bodyPr/>
          <a:lstStyle>
            <a:lvl1pPr>
              <a:defRPr/>
            </a:lvl1pPr>
          </a:lstStyle>
          <a:p>
            <a:pPr>
              <a:defRPr/>
            </a:pPr>
            <a:fld id="{328179B6-16C3-4075-96B3-7B804F220CBF}" type="slidenum">
              <a:rPr lang="zh-TW" altLang="en-US"/>
              <a:pPr>
                <a:defRPr/>
              </a:pPr>
              <a:t>‹#›</a:t>
            </a:fld>
            <a:endParaRPr lang="en-US" altLang="zh-TW"/>
          </a:p>
        </p:txBody>
      </p:sp>
      <p:sp>
        <p:nvSpPr>
          <p:cNvPr id="9" name="Rectangle 16">
            <a:extLst>
              <a:ext uri="{FF2B5EF4-FFF2-40B4-BE49-F238E27FC236}">
                <a16:creationId xmlns:a16="http://schemas.microsoft.com/office/drawing/2014/main" id="{3E4FE8C6-CEEF-4962-A00F-B49DF4BF015D}"/>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856001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53A8FF1-9F3C-4258-B9D5-3DE306FE7EEE}"/>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4" name="Rectangle 3">
            <a:extLst>
              <a:ext uri="{FF2B5EF4-FFF2-40B4-BE49-F238E27FC236}">
                <a16:creationId xmlns:a16="http://schemas.microsoft.com/office/drawing/2014/main" id="{24B123F7-D320-4D66-A2C7-7E82C96CE0B1}"/>
              </a:ext>
            </a:extLst>
          </p:cNvPr>
          <p:cNvSpPr>
            <a:spLocks noGrp="1" noChangeArrowheads="1"/>
          </p:cNvSpPr>
          <p:nvPr>
            <p:ph type="sldNum" sz="quarter" idx="11"/>
          </p:nvPr>
        </p:nvSpPr>
        <p:spPr>
          <a:ln/>
        </p:spPr>
        <p:txBody>
          <a:bodyPr/>
          <a:lstStyle>
            <a:lvl1pPr>
              <a:defRPr/>
            </a:lvl1pPr>
          </a:lstStyle>
          <a:p>
            <a:pPr>
              <a:defRPr/>
            </a:pPr>
            <a:fld id="{AE0C2298-DB4F-40CB-8FDA-B20AE824524F}" type="slidenum">
              <a:rPr lang="zh-TW" altLang="en-US"/>
              <a:pPr>
                <a:defRPr/>
              </a:pPr>
              <a:t>‹#›</a:t>
            </a:fld>
            <a:endParaRPr lang="en-US" altLang="zh-TW"/>
          </a:p>
        </p:txBody>
      </p:sp>
      <p:sp>
        <p:nvSpPr>
          <p:cNvPr id="5" name="Rectangle 16">
            <a:extLst>
              <a:ext uri="{FF2B5EF4-FFF2-40B4-BE49-F238E27FC236}">
                <a16:creationId xmlns:a16="http://schemas.microsoft.com/office/drawing/2014/main" id="{27574844-7CFD-44DB-9523-CAE1A4ED0244}"/>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2739702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DFCD7B7-FBAB-4E28-B2BA-E92583E1E5C4}"/>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3" name="Rectangle 3">
            <a:extLst>
              <a:ext uri="{FF2B5EF4-FFF2-40B4-BE49-F238E27FC236}">
                <a16:creationId xmlns:a16="http://schemas.microsoft.com/office/drawing/2014/main" id="{5765BC3D-2C9E-476F-9BEB-2E38A8873A1D}"/>
              </a:ext>
            </a:extLst>
          </p:cNvPr>
          <p:cNvSpPr>
            <a:spLocks noGrp="1" noChangeArrowheads="1"/>
          </p:cNvSpPr>
          <p:nvPr>
            <p:ph type="sldNum" sz="quarter" idx="11"/>
          </p:nvPr>
        </p:nvSpPr>
        <p:spPr>
          <a:ln/>
        </p:spPr>
        <p:txBody>
          <a:bodyPr/>
          <a:lstStyle>
            <a:lvl1pPr>
              <a:defRPr/>
            </a:lvl1pPr>
          </a:lstStyle>
          <a:p>
            <a:pPr>
              <a:defRPr/>
            </a:pPr>
            <a:fld id="{1A7F25E8-900B-4241-B021-0054F1EB46FF}" type="slidenum">
              <a:rPr lang="zh-TW" altLang="en-US"/>
              <a:pPr>
                <a:defRPr/>
              </a:pPr>
              <a:t>‹#›</a:t>
            </a:fld>
            <a:endParaRPr lang="en-US" altLang="zh-TW"/>
          </a:p>
        </p:txBody>
      </p:sp>
      <p:sp>
        <p:nvSpPr>
          <p:cNvPr id="4" name="Rectangle 16">
            <a:extLst>
              <a:ext uri="{FF2B5EF4-FFF2-40B4-BE49-F238E27FC236}">
                <a16:creationId xmlns:a16="http://schemas.microsoft.com/office/drawing/2014/main" id="{92CA74EC-9BD8-4A7C-91B8-09B637B847F6}"/>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1941576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40165467-1F28-496A-AC27-73E74BEF2AA2}"/>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711F3AB7-6741-47AC-AEA7-0A33794807C2}"/>
              </a:ext>
            </a:extLst>
          </p:cNvPr>
          <p:cNvSpPr>
            <a:spLocks noGrp="1" noChangeArrowheads="1"/>
          </p:cNvSpPr>
          <p:nvPr>
            <p:ph type="sldNum" sz="quarter" idx="11"/>
          </p:nvPr>
        </p:nvSpPr>
        <p:spPr>
          <a:ln/>
        </p:spPr>
        <p:txBody>
          <a:bodyPr/>
          <a:lstStyle>
            <a:lvl1pPr>
              <a:defRPr/>
            </a:lvl1pPr>
          </a:lstStyle>
          <a:p>
            <a:pPr>
              <a:defRPr/>
            </a:pPr>
            <a:fld id="{71E14691-8E54-43C7-8725-0974EE56FD13}" type="slidenum">
              <a:rPr lang="zh-TW" altLang="en-US"/>
              <a:pPr>
                <a:defRPr/>
              </a:pPr>
              <a:t>‹#›</a:t>
            </a:fld>
            <a:endParaRPr lang="en-US" altLang="zh-TW"/>
          </a:p>
        </p:txBody>
      </p:sp>
      <p:sp>
        <p:nvSpPr>
          <p:cNvPr id="7" name="Rectangle 16">
            <a:extLst>
              <a:ext uri="{FF2B5EF4-FFF2-40B4-BE49-F238E27FC236}">
                <a16:creationId xmlns:a16="http://schemas.microsoft.com/office/drawing/2014/main" id="{4D861C91-B3E4-4186-932F-A02A70EC31E2}"/>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08669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2758D3A1-6104-496D-B878-FA52E2866D5F}"/>
              </a:ext>
            </a:extLst>
          </p:cNvPr>
          <p:cNvSpPr>
            <a:spLocks noGrp="1" noChangeArrowheads="1"/>
          </p:cNvSpPr>
          <p:nvPr>
            <p:ph type="ftr" sz="quarter" idx="10"/>
          </p:nvPr>
        </p:nvSpPr>
        <p:spPr/>
        <p:txBody>
          <a:bodyPr/>
          <a:lstStyle>
            <a:lvl1pPr>
              <a:defRPr/>
            </a:lvl1pPr>
          </a:lstStyle>
          <a:p>
            <a:pPr>
              <a:defRPr/>
            </a:pPr>
            <a:endParaRPr lang="en-US" altLang="zh-TW"/>
          </a:p>
        </p:txBody>
      </p:sp>
      <p:sp>
        <p:nvSpPr>
          <p:cNvPr id="5" name="Rectangle 3">
            <a:extLst>
              <a:ext uri="{FF2B5EF4-FFF2-40B4-BE49-F238E27FC236}">
                <a16:creationId xmlns:a16="http://schemas.microsoft.com/office/drawing/2014/main" id="{3985353F-AB66-4C1A-B91C-17272192B083}"/>
              </a:ext>
            </a:extLst>
          </p:cNvPr>
          <p:cNvSpPr>
            <a:spLocks noGrp="1" noChangeArrowheads="1"/>
          </p:cNvSpPr>
          <p:nvPr>
            <p:ph type="sldNum" sz="quarter" idx="11"/>
          </p:nvPr>
        </p:nvSpPr>
        <p:spPr/>
        <p:txBody>
          <a:bodyPr/>
          <a:lstStyle>
            <a:lvl1pPr>
              <a:defRPr/>
            </a:lvl1pPr>
          </a:lstStyle>
          <a:p>
            <a:fld id="{C307712D-C960-4781-9A75-EE7AAC698CAC}" type="slidenum">
              <a:rPr lang="zh-TW" altLang="en-US"/>
              <a:pPr/>
              <a:t>‹#›</a:t>
            </a:fld>
            <a:endParaRPr lang="en-US" altLang="zh-TW"/>
          </a:p>
        </p:txBody>
      </p:sp>
      <p:sp>
        <p:nvSpPr>
          <p:cNvPr id="6" name="Rectangle 16">
            <a:extLst>
              <a:ext uri="{FF2B5EF4-FFF2-40B4-BE49-F238E27FC236}">
                <a16:creationId xmlns:a16="http://schemas.microsoft.com/office/drawing/2014/main" id="{F000F3AA-1C17-4A6A-BE29-1308F8F2D282}"/>
              </a:ext>
            </a:extLst>
          </p:cNvPr>
          <p:cNvSpPr>
            <a:spLocks noGrp="1" noChangeArrowheads="1"/>
          </p:cNvSpPr>
          <p:nvPr>
            <p:ph type="dt" sz="half" idx="12"/>
          </p:nvPr>
        </p:nvSpPr>
        <p:spPr/>
        <p:txBody>
          <a:bodyPr/>
          <a:lstStyle>
            <a:lvl1pPr>
              <a:defRPr/>
            </a:lvl1pPr>
          </a:lstStyle>
          <a:p>
            <a:pPr>
              <a:defRPr/>
            </a:pPr>
            <a:endParaRPr lang="en-US" altLang="zh-TW"/>
          </a:p>
        </p:txBody>
      </p:sp>
    </p:spTree>
    <p:extLst>
      <p:ext uri="{BB962C8B-B14F-4D97-AF65-F5344CB8AC3E}">
        <p14:creationId xmlns:p14="http://schemas.microsoft.com/office/powerpoint/2010/main" val="3842611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C9A11D7A-8E71-4943-83B3-5B3CB63EE7AB}"/>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6050F175-B73D-443C-9898-8B09103B0E6E}"/>
              </a:ext>
            </a:extLst>
          </p:cNvPr>
          <p:cNvSpPr>
            <a:spLocks noGrp="1" noChangeArrowheads="1"/>
          </p:cNvSpPr>
          <p:nvPr>
            <p:ph type="sldNum" sz="quarter" idx="11"/>
          </p:nvPr>
        </p:nvSpPr>
        <p:spPr>
          <a:ln/>
        </p:spPr>
        <p:txBody>
          <a:bodyPr/>
          <a:lstStyle>
            <a:lvl1pPr>
              <a:defRPr/>
            </a:lvl1pPr>
          </a:lstStyle>
          <a:p>
            <a:pPr>
              <a:defRPr/>
            </a:pPr>
            <a:fld id="{7324ACE2-7B04-4A2E-9C34-75CBD6A5A65D}" type="slidenum">
              <a:rPr lang="zh-TW" altLang="en-US"/>
              <a:pPr>
                <a:defRPr/>
              </a:pPr>
              <a:t>‹#›</a:t>
            </a:fld>
            <a:endParaRPr lang="en-US" altLang="zh-TW"/>
          </a:p>
        </p:txBody>
      </p:sp>
      <p:sp>
        <p:nvSpPr>
          <p:cNvPr id="7" name="Rectangle 16">
            <a:extLst>
              <a:ext uri="{FF2B5EF4-FFF2-40B4-BE49-F238E27FC236}">
                <a16:creationId xmlns:a16="http://schemas.microsoft.com/office/drawing/2014/main" id="{B5610B88-66FD-4CFA-8CF8-9BA023FAF787}"/>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2410907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5050711C-EBCC-4824-B38F-721BB9908E2C}"/>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F008D35A-97B2-475F-98B3-350AC61DF2EC}"/>
              </a:ext>
            </a:extLst>
          </p:cNvPr>
          <p:cNvSpPr>
            <a:spLocks noGrp="1" noChangeArrowheads="1"/>
          </p:cNvSpPr>
          <p:nvPr>
            <p:ph type="sldNum" sz="quarter" idx="11"/>
          </p:nvPr>
        </p:nvSpPr>
        <p:spPr>
          <a:ln/>
        </p:spPr>
        <p:txBody>
          <a:bodyPr/>
          <a:lstStyle>
            <a:lvl1pPr>
              <a:defRPr/>
            </a:lvl1pPr>
          </a:lstStyle>
          <a:p>
            <a:pPr>
              <a:defRPr/>
            </a:pPr>
            <a:fld id="{4651237F-303F-4C15-B81D-CD1F4D51290A}" type="slidenum">
              <a:rPr lang="zh-TW" altLang="en-US"/>
              <a:pPr>
                <a:defRPr/>
              </a:pPr>
              <a:t>‹#›</a:t>
            </a:fld>
            <a:endParaRPr lang="en-US" altLang="zh-TW"/>
          </a:p>
        </p:txBody>
      </p:sp>
      <p:sp>
        <p:nvSpPr>
          <p:cNvPr id="6" name="Rectangle 16">
            <a:extLst>
              <a:ext uri="{FF2B5EF4-FFF2-40B4-BE49-F238E27FC236}">
                <a16:creationId xmlns:a16="http://schemas.microsoft.com/office/drawing/2014/main" id="{534A2D09-0812-485F-BF11-95D83DA5A4F8}"/>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824965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33400"/>
            <a:ext cx="274320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533400"/>
            <a:ext cx="80264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A5B82FC7-CEA6-4486-BFEF-4DBED63F7097}"/>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5" name="Rectangle 3">
            <a:extLst>
              <a:ext uri="{FF2B5EF4-FFF2-40B4-BE49-F238E27FC236}">
                <a16:creationId xmlns:a16="http://schemas.microsoft.com/office/drawing/2014/main" id="{0B3761B1-DCD7-441A-A934-693FA61D53C7}"/>
              </a:ext>
            </a:extLst>
          </p:cNvPr>
          <p:cNvSpPr>
            <a:spLocks noGrp="1" noChangeArrowheads="1"/>
          </p:cNvSpPr>
          <p:nvPr>
            <p:ph type="sldNum" sz="quarter" idx="11"/>
          </p:nvPr>
        </p:nvSpPr>
        <p:spPr>
          <a:ln/>
        </p:spPr>
        <p:txBody>
          <a:bodyPr/>
          <a:lstStyle>
            <a:lvl1pPr>
              <a:defRPr/>
            </a:lvl1pPr>
          </a:lstStyle>
          <a:p>
            <a:pPr>
              <a:defRPr/>
            </a:pPr>
            <a:fld id="{1CFE86A8-F96F-4C1C-9662-B5C30CB2A5E8}" type="slidenum">
              <a:rPr lang="zh-TW" altLang="en-US"/>
              <a:pPr>
                <a:defRPr/>
              </a:pPr>
              <a:t>‹#›</a:t>
            </a:fld>
            <a:endParaRPr lang="en-US" altLang="zh-TW"/>
          </a:p>
        </p:txBody>
      </p:sp>
      <p:sp>
        <p:nvSpPr>
          <p:cNvPr id="6" name="Rectangle 16">
            <a:extLst>
              <a:ext uri="{FF2B5EF4-FFF2-40B4-BE49-F238E27FC236}">
                <a16:creationId xmlns:a16="http://schemas.microsoft.com/office/drawing/2014/main" id="{0E504F8D-9565-44FF-A2F3-BB11764F54F1}"/>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188937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685800"/>
          </a:xfrm>
        </p:spPr>
        <p:txBody>
          <a:bodyPr/>
          <a:lstStyle/>
          <a:p>
            <a:r>
              <a:rPr lang="en-US"/>
              <a:t>Click to edit Master title style</a:t>
            </a:r>
          </a:p>
        </p:txBody>
      </p:sp>
      <p:sp>
        <p:nvSpPr>
          <p:cNvPr id="3" name="Text Placeholder 2"/>
          <p:cNvSpPr>
            <a:spLocks noGrp="1"/>
          </p:cNvSpPr>
          <p:nvPr>
            <p:ph type="body" sz="half" idx="1"/>
          </p:nvPr>
        </p:nvSpPr>
        <p:spPr>
          <a:xfrm>
            <a:off x="609600" y="1447800"/>
            <a:ext cx="5384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384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72B05E57-542D-43D3-BCB1-0666BB9A4D4A}"/>
              </a:ext>
            </a:extLst>
          </p:cNvPr>
          <p:cNvSpPr>
            <a:spLocks noGrp="1" noChangeArrowheads="1"/>
          </p:cNvSpPr>
          <p:nvPr>
            <p:ph type="ftr" sz="quarter" idx="10"/>
          </p:nvPr>
        </p:nvSpPr>
        <p:spPr>
          <a:ln/>
        </p:spPr>
        <p:txBody>
          <a:bodyPr/>
          <a:lstStyle>
            <a:lvl1pPr>
              <a:defRPr/>
            </a:lvl1pPr>
          </a:lstStyle>
          <a:p>
            <a:pPr>
              <a:defRPr/>
            </a:pPr>
            <a:r>
              <a:rPr lang="en-US" altLang="zh-CN"/>
              <a:t>COMP323P Foundation of Chinese Computing (Lecture 1)</a:t>
            </a:r>
          </a:p>
        </p:txBody>
      </p:sp>
      <p:sp>
        <p:nvSpPr>
          <p:cNvPr id="6" name="Rectangle 3">
            <a:extLst>
              <a:ext uri="{FF2B5EF4-FFF2-40B4-BE49-F238E27FC236}">
                <a16:creationId xmlns:a16="http://schemas.microsoft.com/office/drawing/2014/main" id="{DA37ECF0-FA50-4C27-A881-347E3E55EE6E}"/>
              </a:ext>
            </a:extLst>
          </p:cNvPr>
          <p:cNvSpPr>
            <a:spLocks noGrp="1" noChangeArrowheads="1"/>
          </p:cNvSpPr>
          <p:nvPr>
            <p:ph type="sldNum" sz="quarter" idx="11"/>
          </p:nvPr>
        </p:nvSpPr>
        <p:spPr>
          <a:ln/>
        </p:spPr>
        <p:txBody>
          <a:bodyPr/>
          <a:lstStyle>
            <a:lvl1pPr>
              <a:defRPr/>
            </a:lvl1pPr>
          </a:lstStyle>
          <a:p>
            <a:pPr>
              <a:defRPr/>
            </a:pPr>
            <a:fld id="{61028C77-28E1-4CDD-8222-E5874BF00575}" type="slidenum">
              <a:rPr lang="zh-TW" altLang="en-US"/>
              <a:pPr>
                <a:defRPr/>
              </a:pPr>
              <a:t>‹#›</a:t>
            </a:fld>
            <a:endParaRPr lang="en-US" altLang="zh-TW"/>
          </a:p>
        </p:txBody>
      </p:sp>
      <p:sp>
        <p:nvSpPr>
          <p:cNvPr id="7" name="Rectangle 16">
            <a:extLst>
              <a:ext uri="{FF2B5EF4-FFF2-40B4-BE49-F238E27FC236}">
                <a16:creationId xmlns:a16="http://schemas.microsoft.com/office/drawing/2014/main" id="{CE6F4969-26E4-4DAD-A157-1C55A347A164}"/>
              </a:ext>
            </a:extLst>
          </p:cNvPr>
          <p:cNvSpPr>
            <a:spLocks noGrp="1" noChangeArrowheads="1"/>
          </p:cNvSpPr>
          <p:nvPr>
            <p:ph type="dt" sz="half" idx="12"/>
          </p:nvPr>
        </p:nvSpPr>
        <p:spPr>
          <a:ln/>
        </p:spPr>
        <p:txBody>
          <a:bodyPr/>
          <a:lstStyle>
            <a:lvl1pPr>
              <a:defRPr/>
            </a:lvl1pPr>
          </a:lstStyle>
          <a:p>
            <a:pPr>
              <a:defRPr/>
            </a:pPr>
            <a:r>
              <a:rPr lang="en-US"/>
              <a:t>17/01/2011</a:t>
            </a:r>
            <a:endParaRPr lang="en-US" altLang="zh-CN"/>
          </a:p>
        </p:txBody>
      </p:sp>
    </p:spTree>
    <p:extLst>
      <p:ext uri="{BB962C8B-B14F-4D97-AF65-F5344CB8AC3E}">
        <p14:creationId xmlns:p14="http://schemas.microsoft.com/office/powerpoint/2010/main" val="324535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a:extLst>
              <a:ext uri="{FF2B5EF4-FFF2-40B4-BE49-F238E27FC236}">
                <a16:creationId xmlns:a16="http://schemas.microsoft.com/office/drawing/2014/main" id="{7CBE9E03-5EE9-4FA2-972A-4175A70BBFBB}"/>
              </a:ext>
            </a:extLst>
          </p:cNvPr>
          <p:cNvSpPr>
            <a:spLocks noGrp="1" noChangeArrowheads="1"/>
          </p:cNvSpPr>
          <p:nvPr>
            <p:ph type="ftr" sz="quarter" idx="10"/>
          </p:nvPr>
        </p:nvSpPr>
        <p:spPr>
          <a:ln/>
        </p:spPr>
        <p:txBody>
          <a:bodyPr/>
          <a:lstStyle>
            <a:lvl1pPr>
              <a:defRPr/>
            </a:lvl1pPr>
          </a:lstStyle>
          <a:p>
            <a:pPr>
              <a:defRPr/>
            </a:pPr>
            <a:r>
              <a:rPr lang="zh-TW" altLang="en-US"/>
              <a:t>COMP323P Foundations of Chinese Computing (Lecture 3)</a:t>
            </a:r>
            <a:endParaRPr lang="en-US" altLang="zh-TW"/>
          </a:p>
        </p:txBody>
      </p:sp>
      <p:sp>
        <p:nvSpPr>
          <p:cNvPr id="5" name="Rectangle 3">
            <a:extLst>
              <a:ext uri="{FF2B5EF4-FFF2-40B4-BE49-F238E27FC236}">
                <a16:creationId xmlns:a16="http://schemas.microsoft.com/office/drawing/2014/main" id="{AEA33642-5D3E-4B14-912E-E7B47B3F994D}"/>
              </a:ext>
            </a:extLst>
          </p:cNvPr>
          <p:cNvSpPr>
            <a:spLocks noGrp="1" noChangeArrowheads="1"/>
          </p:cNvSpPr>
          <p:nvPr>
            <p:ph type="sldNum" sz="quarter" idx="11"/>
          </p:nvPr>
        </p:nvSpPr>
        <p:spPr>
          <a:ln/>
        </p:spPr>
        <p:txBody>
          <a:bodyPr/>
          <a:lstStyle>
            <a:lvl1pPr>
              <a:defRPr/>
            </a:lvl1pPr>
          </a:lstStyle>
          <a:p>
            <a:fld id="{66F1B12B-F9C0-43C7-97EE-8B0EBD888C81}" type="slidenum">
              <a:rPr lang="zh-TW" altLang="en-US"/>
              <a:pPr/>
              <a:t>‹#›</a:t>
            </a:fld>
            <a:endParaRPr lang="en-US" altLang="zh-TW"/>
          </a:p>
        </p:txBody>
      </p:sp>
      <p:sp>
        <p:nvSpPr>
          <p:cNvPr id="6" name="Rectangle 16">
            <a:extLst>
              <a:ext uri="{FF2B5EF4-FFF2-40B4-BE49-F238E27FC236}">
                <a16:creationId xmlns:a16="http://schemas.microsoft.com/office/drawing/2014/main" id="{DE38C09D-0357-4D41-80EF-908C8262DCB5}"/>
              </a:ext>
            </a:extLst>
          </p:cNvPr>
          <p:cNvSpPr>
            <a:spLocks noGrp="1" noChangeArrowheads="1"/>
          </p:cNvSpPr>
          <p:nvPr>
            <p:ph type="dt" sz="half" idx="12"/>
          </p:nvPr>
        </p:nvSpPr>
        <p:spPr>
          <a:ln/>
        </p:spPr>
        <p:txBody>
          <a:bodyPr/>
          <a:lstStyle>
            <a:lvl1pPr>
              <a:defRPr/>
            </a:lvl1pPr>
          </a:lstStyle>
          <a:p>
            <a:pPr>
              <a:defRPr/>
            </a:pPr>
            <a:r>
              <a:rPr lang="en-US"/>
              <a:t>21/02/2011</a:t>
            </a:r>
            <a:endParaRPr lang="en-US" altLang="zh-TW"/>
          </a:p>
        </p:txBody>
      </p:sp>
    </p:spTree>
    <p:extLst>
      <p:ext uri="{BB962C8B-B14F-4D97-AF65-F5344CB8AC3E}">
        <p14:creationId xmlns:p14="http://schemas.microsoft.com/office/powerpoint/2010/main" val="3315745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47800"/>
            <a:ext cx="53848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3848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a:extLst>
              <a:ext uri="{FF2B5EF4-FFF2-40B4-BE49-F238E27FC236}">
                <a16:creationId xmlns:a16="http://schemas.microsoft.com/office/drawing/2014/main" id="{69E68767-E286-4E4B-9D8A-E8026AC947B3}"/>
              </a:ext>
            </a:extLst>
          </p:cNvPr>
          <p:cNvSpPr>
            <a:spLocks noGrp="1" noChangeArrowheads="1"/>
          </p:cNvSpPr>
          <p:nvPr>
            <p:ph type="ftr" sz="quarter" idx="10"/>
          </p:nvPr>
        </p:nvSpPr>
        <p:spPr>
          <a:ln/>
        </p:spPr>
        <p:txBody>
          <a:bodyPr/>
          <a:lstStyle>
            <a:lvl1pPr>
              <a:defRPr/>
            </a:lvl1pPr>
          </a:lstStyle>
          <a:p>
            <a:pPr>
              <a:defRPr/>
            </a:pPr>
            <a:r>
              <a:rPr lang="zh-TW" altLang="en-US"/>
              <a:t>COMP323P Foundations of Chinese Computing (Lecture 3)</a:t>
            </a:r>
            <a:endParaRPr lang="en-US" altLang="zh-TW"/>
          </a:p>
        </p:txBody>
      </p:sp>
      <p:sp>
        <p:nvSpPr>
          <p:cNvPr id="6" name="Rectangle 3">
            <a:extLst>
              <a:ext uri="{FF2B5EF4-FFF2-40B4-BE49-F238E27FC236}">
                <a16:creationId xmlns:a16="http://schemas.microsoft.com/office/drawing/2014/main" id="{2889305F-9A53-497F-A1D7-3C989BB260F6}"/>
              </a:ext>
            </a:extLst>
          </p:cNvPr>
          <p:cNvSpPr>
            <a:spLocks noGrp="1" noChangeArrowheads="1"/>
          </p:cNvSpPr>
          <p:nvPr>
            <p:ph type="sldNum" sz="quarter" idx="11"/>
          </p:nvPr>
        </p:nvSpPr>
        <p:spPr>
          <a:ln/>
        </p:spPr>
        <p:txBody>
          <a:bodyPr/>
          <a:lstStyle>
            <a:lvl1pPr>
              <a:defRPr/>
            </a:lvl1pPr>
          </a:lstStyle>
          <a:p>
            <a:fld id="{A1E8A804-CC91-441E-9299-9B2024616F15}" type="slidenum">
              <a:rPr lang="zh-TW" altLang="en-US"/>
              <a:pPr/>
              <a:t>‹#›</a:t>
            </a:fld>
            <a:endParaRPr lang="en-US" altLang="zh-TW"/>
          </a:p>
        </p:txBody>
      </p:sp>
      <p:sp>
        <p:nvSpPr>
          <p:cNvPr id="7" name="Rectangle 16">
            <a:extLst>
              <a:ext uri="{FF2B5EF4-FFF2-40B4-BE49-F238E27FC236}">
                <a16:creationId xmlns:a16="http://schemas.microsoft.com/office/drawing/2014/main" id="{80D44450-C017-4A2E-9463-48510BC4559B}"/>
              </a:ext>
            </a:extLst>
          </p:cNvPr>
          <p:cNvSpPr>
            <a:spLocks noGrp="1" noChangeArrowheads="1"/>
          </p:cNvSpPr>
          <p:nvPr>
            <p:ph type="dt" sz="half" idx="12"/>
          </p:nvPr>
        </p:nvSpPr>
        <p:spPr>
          <a:ln/>
        </p:spPr>
        <p:txBody>
          <a:bodyPr/>
          <a:lstStyle>
            <a:lvl1pPr>
              <a:defRPr/>
            </a:lvl1pPr>
          </a:lstStyle>
          <a:p>
            <a:pPr>
              <a:defRPr/>
            </a:pPr>
            <a:r>
              <a:rPr lang="en-US"/>
              <a:t>21/02/2011</a:t>
            </a:r>
            <a:endParaRPr lang="en-US" altLang="zh-TW"/>
          </a:p>
        </p:txBody>
      </p:sp>
    </p:spTree>
    <p:extLst>
      <p:ext uri="{BB962C8B-B14F-4D97-AF65-F5344CB8AC3E}">
        <p14:creationId xmlns:p14="http://schemas.microsoft.com/office/powerpoint/2010/main" val="163624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a:extLst>
              <a:ext uri="{FF2B5EF4-FFF2-40B4-BE49-F238E27FC236}">
                <a16:creationId xmlns:a16="http://schemas.microsoft.com/office/drawing/2014/main" id="{670CD460-8A18-4737-A7B9-34A0151B8C6E}"/>
              </a:ext>
            </a:extLst>
          </p:cNvPr>
          <p:cNvSpPr>
            <a:spLocks noGrp="1" noChangeArrowheads="1"/>
          </p:cNvSpPr>
          <p:nvPr>
            <p:ph type="ftr" sz="quarter" idx="10"/>
          </p:nvPr>
        </p:nvSpPr>
        <p:spPr>
          <a:ln/>
        </p:spPr>
        <p:txBody>
          <a:bodyPr/>
          <a:lstStyle>
            <a:lvl1pPr>
              <a:defRPr/>
            </a:lvl1pPr>
          </a:lstStyle>
          <a:p>
            <a:pPr>
              <a:defRPr/>
            </a:pPr>
            <a:r>
              <a:rPr lang="zh-TW" altLang="en-US"/>
              <a:t>COMP323P Foundations of Chinese Computing (Lecture 3)</a:t>
            </a:r>
            <a:endParaRPr lang="en-US" altLang="zh-TW"/>
          </a:p>
        </p:txBody>
      </p:sp>
      <p:sp>
        <p:nvSpPr>
          <p:cNvPr id="8" name="Rectangle 3">
            <a:extLst>
              <a:ext uri="{FF2B5EF4-FFF2-40B4-BE49-F238E27FC236}">
                <a16:creationId xmlns:a16="http://schemas.microsoft.com/office/drawing/2014/main" id="{F37C2506-0E6B-4175-8D29-73AAE437D625}"/>
              </a:ext>
            </a:extLst>
          </p:cNvPr>
          <p:cNvSpPr>
            <a:spLocks noGrp="1" noChangeArrowheads="1"/>
          </p:cNvSpPr>
          <p:nvPr>
            <p:ph type="sldNum" sz="quarter" idx="11"/>
          </p:nvPr>
        </p:nvSpPr>
        <p:spPr>
          <a:ln/>
        </p:spPr>
        <p:txBody>
          <a:bodyPr/>
          <a:lstStyle>
            <a:lvl1pPr>
              <a:defRPr/>
            </a:lvl1pPr>
          </a:lstStyle>
          <a:p>
            <a:fld id="{38D262FE-21A3-41D1-8352-8DDCD3A4FEE2}" type="slidenum">
              <a:rPr lang="zh-TW" altLang="en-US"/>
              <a:pPr/>
              <a:t>‹#›</a:t>
            </a:fld>
            <a:endParaRPr lang="en-US" altLang="zh-TW"/>
          </a:p>
        </p:txBody>
      </p:sp>
      <p:sp>
        <p:nvSpPr>
          <p:cNvPr id="9" name="Rectangle 16">
            <a:extLst>
              <a:ext uri="{FF2B5EF4-FFF2-40B4-BE49-F238E27FC236}">
                <a16:creationId xmlns:a16="http://schemas.microsoft.com/office/drawing/2014/main" id="{0E26E0CF-106B-4C6E-9B4E-458F23C30E7C}"/>
              </a:ext>
            </a:extLst>
          </p:cNvPr>
          <p:cNvSpPr>
            <a:spLocks noGrp="1" noChangeArrowheads="1"/>
          </p:cNvSpPr>
          <p:nvPr>
            <p:ph type="dt" sz="half" idx="12"/>
          </p:nvPr>
        </p:nvSpPr>
        <p:spPr>
          <a:ln/>
        </p:spPr>
        <p:txBody>
          <a:bodyPr/>
          <a:lstStyle>
            <a:lvl1pPr>
              <a:defRPr/>
            </a:lvl1pPr>
          </a:lstStyle>
          <a:p>
            <a:pPr>
              <a:defRPr/>
            </a:pPr>
            <a:r>
              <a:rPr lang="en-US"/>
              <a:t>21/02/2011</a:t>
            </a:r>
            <a:endParaRPr lang="en-US" altLang="zh-TW"/>
          </a:p>
        </p:txBody>
      </p:sp>
    </p:spTree>
    <p:extLst>
      <p:ext uri="{BB962C8B-B14F-4D97-AF65-F5344CB8AC3E}">
        <p14:creationId xmlns:p14="http://schemas.microsoft.com/office/powerpoint/2010/main" val="1215959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06CC1605-2183-49CA-9A11-27B755E4359B}"/>
              </a:ext>
            </a:extLst>
          </p:cNvPr>
          <p:cNvSpPr>
            <a:spLocks noGrp="1" noChangeArrowheads="1"/>
          </p:cNvSpPr>
          <p:nvPr>
            <p:ph type="ftr" sz="quarter" idx="10"/>
          </p:nvPr>
        </p:nvSpPr>
        <p:spPr>
          <a:ln/>
        </p:spPr>
        <p:txBody>
          <a:bodyPr/>
          <a:lstStyle>
            <a:lvl1pPr>
              <a:defRPr/>
            </a:lvl1pPr>
          </a:lstStyle>
          <a:p>
            <a:pPr>
              <a:defRPr/>
            </a:pPr>
            <a:r>
              <a:rPr lang="zh-TW" altLang="en-US"/>
              <a:t>COMP323P Foundations of Chinese Computing (Lecture 3)</a:t>
            </a:r>
            <a:endParaRPr lang="en-US" altLang="zh-TW"/>
          </a:p>
        </p:txBody>
      </p:sp>
      <p:sp>
        <p:nvSpPr>
          <p:cNvPr id="4" name="Rectangle 3">
            <a:extLst>
              <a:ext uri="{FF2B5EF4-FFF2-40B4-BE49-F238E27FC236}">
                <a16:creationId xmlns:a16="http://schemas.microsoft.com/office/drawing/2014/main" id="{68B5CE16-240D-403D-AB81-E5B4EDF5BEDF}"/>
              </a:ext>
            </a:extLst>
          </p:cNvPr>
          <p:cNvSpPr>
            <a:spLocks noGrp="1" noChangeArrowheads="1"/>
          </p:cNvSpPr>
          <p:nvPr>
            <p:ph type="sldNum" sz="quarter" idx="11"/>
          </p:nvPr>
        </p:nvSpPr>
        <p:spPr>
          <a:ln/>
        </p:spPr>
        <p:txBody>
          <a:bodyPr/>
          <a:lstStyle>
            <a:lvl1pPr>
              <a:defRPr/>
            </a:lvl1pPr>
          </a:lstStyle>
          <a:p>
            <a:fld id="{5F3F6908-1FEB-405E-AC4B-AF48629514E3}" type="slidenum">
              <a:rPr lang="zh-TW" altLang="en-US"/>
              <a:pPr/>
              <a:t>‹#›</a:t>
            </a:fld>
            <a:endParaRPr lang="en-US" altLang="zh-TW"/>
          </a:p>
        </p:txBody>
      </p:sp>
      <p:sp>
        <p:nvSpPr>
          <p:cNvPr id="5" name="Rectangle 16">
            <a:extLst>
              <a:ext uri="{FF2B5EF4-FFF2-40B4-BE49-F238E27FC236}">
                <a16:creationId xmlns:a16="http://schemas.microsoft.com/office/drawing/2014/main" id="{C42913A2-B96D-4628-AF7D-C2B7F5203A6C}"/>
              </a:ext>
            </a:extLst>
          </p:cNvPr>
          <p:cNvSpPr>
            <a:spLocks noGrp="1" noChangeArrowheads="1"/>
          </p:cNvSpPr>
          <p:nvPr>
            <p:ph type="dt" sz="half" idx="12"/>
          </p:nvPr>
        </p:nvSpPr>
        <p:spPr>
          <a:ln/>
        </p:spPr>
        <p:txBody>
          <a:bodyPr/>
          <a:lstStyle>
            <a:lvl1pPr>
              <a:defRPr/>
            </a:lvl1pPr>
          </a:lstStyle>
          <a:p>
            <a:pPr>
              <a:defRPr/>
            </a:pPr>
            <a:r>
              <a:rPr lang="en-US"/>
              <a:t>21/02/2011</a:t>
            </a:r>
            <a:endParaRPr lang="en-US" altLang="zh-TW"/>
          </a:p>
        </p:txBody>
      </p:sp>
    </p:spTree>
    <p:extLst>
      <p:ext uri="{BB962C8B-B14F-4D97-AF65-F5344CB8AC3E}">
        <p14:creationId xmlns:p14="http://schemas.microsoft.com/office/powerpoint/2010/main" val="3322887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CE8BFB5-F09D-4BF4-B002-FACA9E76AB9B}"/>
              </a:ext>
            </a:extLst>
          </p:cNvPr>
          <p:cNvSpPr>
            <a:spLocks noGrp="1" noChangeArrowheads="1"/>
          </p:cNvSpPr>
          <p:nvPr>
            <p:ph type="ftr" sz="quarter" idx="10"/>
          </p:nvPr>
        </p:nvSpPr>
        <p:spPr>
          <a:ln/>
        </p:spPr>
        <p:txBody>
          <a:bodyPr/>
          <a:lstStyle>
            <a:lvl1pPr>
              <a:defRPr/>
            </a:lvl1pPr>
          </a:lstStyle>
          <a:p>
            <a:pPr>
              <a:defRPr/>
            </a:pPr>
            <a:r>
              <a:rPr lang="zh-TW" altLang="en-US"/>
              <a:t>COMP323P Foundations of Chinese Computing (Lecture 3)</a:t>
            </a:r>
            <a:endParaRPr lang="en-US" altLang="zh-TW"/>
          </a:p>
        </p:txBody>
      </p:sp>
      <p:sp>
        <p:nvSpPr>
          <p:cNvPr id="3" name="Rectangle 3">
            <a:extLst>
              <a:ext uri="{FF2B5EF4-FFF2-40B4-BE49-F238E27FC236}">
                <a16:creationId xmlns:a16="http://schemas.microsoft.com/office/drawing/2014/main" id="{6018469A-BB39-4318-8584-790EBE31D9AB}"/>
              </a:ext>
            </a:extLst>
          </p:cNvPr>
          <p:cNvSpPr>
            <a:spLocks noGrp="1" noChangeArrowheads="1"/>
          </p:cNvSpPr>
          <p:nvPr>
            <p:ph type="sldNum" sz="quarter" idx="11"/>
          </p:nvPr>
        </p:nvSpPr>
        <p:spPr>
          <a:ln/>
        </p:spPr>
        <p:txBody>
          <a:bodyPr/>
          <a:lstStyle>
            <a:lvl1pPr>
              <a:defRPr/>
            </a:lvl1pPr>
          </a:lstStyle>
          <a:p>
            <a:fld id="{B17CAD51-B1F6-4FB8-B9E4-0FBC74C13F8D}" type="slidenum">
              <a:rPr lang="zh-TW" altLang="en-US"/>
              <a:pPr/>
              <a:t>‹#›</a:t>
            </a:fld>
            <a:endParaRPr lang="en-US" altLang="zh-TW"/>
          </a:p>
        </p:txBody>
      </p:sp>
      <p:sp>
        <p:nvSpPr>
          <p:cNvPr id="4" name="Rectangle 16">
            <a:extLst>
              <a:ext uri="{FF2B5EF4-FFF2-40B4-BE49-F238E27FC236}">
                <a16:creationId xmlns:a16="http://schemas.microsoft.com/office/drawing/2014/main" id="{6588E3EF-518B-4678-80E4-90680D9B1AC5}"/>
              </a:ext>
            </a:extLst>
          </p:cNvPr>
          <p:cNvSpPr>
            <a:spLocks noGrp="1" noChangeArrowheads="1"/>
          </p:cNvSpPr>
          <p:nvPr>
            <p:ph type="dt" sz="half" idx="12"/>
          </p:nvPr>
        </p:nvSpPr>
        <p:spPr>
          <a:ln/>
        </p:spPr>
        <p:txBody>
          <a:bodyPr/>
          <a:lstStyle>
            <a:lvl1pPr>
              <a:defRPr/>
            </a:lvl1pPr>
          </a:lstStyle>
          <a:p>
            <a:pPr>
              <a:defRPr/>
            </a:pPr>
            <a:r>
              <a:rPr lang="en-US"/>
              <a:t>21/02/2011</a:t>
            </a:r>
            <a:endParaRPr lang="en-US" altLang="zh-TW"/>
          </a:p>
        </p:txBody>
      </p:sp>
    </p:spTree>
    <p:extLst>
      <p:ext uri="{BB962C8B-B14F-4D97-AF65-F5344CB8AC3E}">
        <p14:creationId xmlns:p14="http://schemas.microsoft.com/office/powerpoint/2010/main" val="2348408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90D7BCB1-7D52-4904-BD0D-9361AE598F98}"/>
              </a:ext>
            </a:extLst>
          </p:cNvPr>
          <p:cNvSpPr>
            <a:spLocks noGrp="1" noChangeArrowheads="1"/>
          </p:cNvSpPr>
          <p:nvPr>
            <p:ph type="ftr" sz="quarter" idx="10"/>
          </p:nvPr>
        </p:nvSpPr>
        <p:spPr>
          <a:ln/>
        </p:spPr>
        <p:txBody>
          <a:bodyPr/>
          <a:lstStyle>
            <a:lvl1pPr>
              <a:defRPr/>
            </a:lvl1pPr>
          </a:lstStyle>
          <a:p>
            <a:pPr>
              <a:defRPr/>
            </a:pPr>
            <a:r>
              <a:rPr lang="zh-TW" altLang="en-US"/>
              <a:t>COMP323P Foundations of Chinese Computing (Lecture 3)</a:t>
            </a:r>
            <a:endParaRPr lang="en-US" altLang="zh-TW"/>
          </a:p>
        </p:txBody>
      </p:sp>
      <p:sp>
        <p:nvSpPr>
          <p:cNvPr id="6" name="Rectangle 3">
            <a:extLst>
              <a:ext uri="{FF2B5EF4-FFF2-40B4-BE49-F238E27FC236}">
                <a16:creationId xmlns:a16="http://schemas.microsoft.com/office/drawing/2014/main" id="{E336992A-1D8F-489B-8533-31E4BFE55AA9}"/>
              </a:ext>
            </a:extLst>
          </p:cNvPr>
          <p:cNvSpPr>
            <a:spLocks noGrp="1" noChangeArrowheads="1"/>
          </p:cNvSpPr>
          <p:nvPr>
            <p:ph type="sldNum" sz="quarter" idx="11"/>
          </p:nvPr>
        </p:nvSpPr>
        <p:spPr>
          <a:ln/>
        </p:spPr>
        <p:txBody>
          <a:bodyPr/>
          <a:lstStyle>
            <a:lvl1pPr>
              <a:defRPr/>
            </a:lvl1pPr>
          </a:lstStyle>
          <a:p>
            <a:fld id="{D7689406-3083-464E-9F58-D5B615B0B5E3}" type="slidenum">
              <a:rPr lang="zh-TW" altLang="en-US"/>
              <a:pPr/>
              <a:t>‹#›</a:t>
            </a:fld>
            <a:endParaRPr lang="en-US" altLang="zh-TW"/>
          </a:p>
        </p:txBody>
      </p:sp>
      <p:sp>
        <p:nvSpPr>
          <p:cNvPr id="7" name="Rectangle 16">
            <a:extLst>
              <a:ext uri="{FF2B5EF4-FFF2-40B4-BE49-F238E27FC236}">
                <a16:creationId xmlns:a16="http://schemas.microsoft.com/office/drawing/2014/main" id="{51789343-32CD-4B3B-B6D2-B8882D01A237}"/>
              </a:ext>
            </a:extLst>
          </p:cNvPr>
          <p:cNvSpPr>
            <a:spLocks noGrp="1" noChangeArrowheads="1"/>
          </p:cNvSpPr>
          <p:nvPr>
            <p:ph type="dt" sz="half" idx="12"/>
          </p:nvPr>
        </p:nvSpPr>
        <p:spPr>
          <a:ln/>
        </p:spPr>
        <p:txBody>
          <a:bodyPr/>
          <a:lstStyle>
            <a:lvl1pPr>
              <a:defRPr/>
            </a:lvl1pPr>
          </a:lstStyle>
          <a:p>
            <a:pPr>
              <a:defRPr/>
            </a:pPr>
            <a:r>
              <a:rPr lang="en-US"/>
              <a:t>21/02/2011</a:t>
            </a:r>
            <a:endParaRPr lang="en-US" altLang="zh-TW"/>
          </a:p>
        </p:txBody>
      </p:sp>
    </p:spTree>
    <p:extLst>
      <p:ext uri="{BB962C8B-B14F-4D97-AF65-F5344CB8AC3E}">
        <p14:creationId xmlns:p14="http://schemas.microsoft.com/office/powerpoint/2010/main" val="640575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a:extLst>
              <a:ext uri="{FF2B5EF4-FFF2-40B4-BE49-F238E27FC236}">
                <a16:creationId xmlns:a16="http://schemas.microsoft.com/office/drawing/2014/main" id="{714B2A53-5BE7-4E77-80C1-362E870BF36D}"/>
              </a:ext>
            </a:extLst>
          </p:cNvPr>
          <p:cNvSpPr>
            <a:spLocks noGrp="1" noChangeArrowheads="1"/>
          </p:cNvSpPr>
          <p:nvPr>
            <p:ph type="ftr" sz="quarter" idx="10"/>
          </p:nvPr>
        </p:nvSpPr>
        <p:spPr>
          <a:ln/>
        </p:spPr>
        <p:txBody>
          <a:bodyPr/>
          <a:lstStyle>
            <a:lvl1pPr>
              <a:defRPr/>
            </a:lvl1pPr>
          </a:lstStyle>
          <a:p>
            <a:pPr>
              <a:defRPr/>
            </a:pPr>
            <a:r>
              <a:rPr lang="zh-TW" altLang="en-US"/>
              <a:t>COMP323P Foundations of Chinese Computing (Lecture 3)</a:t>
            </a:r>
            <a:endParaRPr lang="en-US" altLang="zh-TW"/>
          </a:p>
        </p:txBody>
      </p:sp>
      <p:sp>
        <p:nvSpPr>
          <p:cNvPr id="6" name="Rectangle 3">
            <a:extLst>
              <a:ext uri="{FF2B5EF4-FFF2-40B4-BE49-F238E27FC236}">
                <a16:creationId xmlns:a16="http://schemas.microsoft.com/office/drawing/2014/main" id="{AD7BB824-14DC-400B-B6FB-8925EACD873F}"/>
              </a:ext>
            </a:extLst>
          </p:cNvPr>
          <p:cNvSpPr>
            <a:spLocks noGrp="1" noChangeArrowheads="1"/>
          </p:cNvSpPr>
          <p:nvPr>
            <p:ph type="sldNum" sz="quarter" idx="11"/>
          </p:nvPr>
        </p:nvSpPr>
        <p:spPr>
          <a:ln/>
        </p:spPr>
        <p:txBody>
          <a:bodyPr/>
          <a:lstStyle>
            <a:lvl1pPr>
              <a:defRPr/>
            </a:lvl1pPr>
          </a:lstStyle>
          <a:p>
            <a:fld id="{917BFD98-726C-4556-B9AD-B45C802570E7}" type="slidenum">
              <a:rPr lang="zh-TW" altLang="en-US"/>
              <a:pPr/>
              <a:t>‹#›</a:t>
            </a:fld>
            <a:endParaRPr lang="en-US" altLang="zh-TW"/>
          </a:p>
        </p:txBody>
      </p:sp>
      <p:sp>
        <p:nvSpPr>
          <p:cNvPr id="7" name="Rectangle 16">
            <a:extLst>
              <a:ext uri="{FF2B5EF4-FFF2-40B4-BE49-F238E27FC236}">
                <a16:creationId xmlns:a16="http://schemas.microsoft.com/office/drawing/2014/main" id="{E5423ED4-3BAE-4A4F-9980-86177EB4D8F7}"/>
              </a:ext>
            </a:extLst>
          </p:cNvPr>
          <p:cNvSpPr>
            <a:spLocks noGrp="1" noChangeArrowheads="1"/>
          </p:cNvSpPr>
          <p:nvPr>
            <p:ph type="dt" sz="half" idx="12"/>
          </p:nvPr>
        </p:nvSpPr>
        <p:spPr>
          <a:ln/>
        </p:spPr>
        <p:txBody>
          <a:bodyPr/>
          <a:lstStyle>
            <a:lvl1pPr>
              <a:defRPr/>
            </a:lvl1pPr>
          </a:lstStyle>
          <a:p>
            <a:pPr>
              <a:defRPr/>
            </a:pPr>
            <a:r>
              <a:rPr lang="en-US"/>
              <a:t>21/02/2011</a:t>
            </a:r>
            <a:endParaRPr lang="en-US" altLang="zh-TW"/>
          </a:p>
        </p:txBody>
      </p:sp>
    </p:spTree>
    <p:extLst>
      <p:ext uri="{BB962C8B-B14F-4D97-AF65-F5344CB8AC3E}">
        <p14:creationId xmlns:p14="http://schemas.microsoft.com/office/powerpoint/2010/main" val="17780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02" name="Rectangle 2">
            <a:extLst>
              <a:ext uri="{FF2B5EF4-FFF2-40B4-BE49-F238E27FC236}">
                <a16:creationId xmlns:a16="http://schemas.microsoft.com/office/drawing/2014/main" id="{45FE3BBB-BB5E-46E5-A770-1ABCE83D9CF9}"/>
              </a:ext>
            </a:extLst>
          </p:cNvPr>
          <p:cNvSpPr>
            <a:spLocks noGrp="1" noChangeArrowheads="1"/>
          </p:cNvSpPr>
          <p:nvPr>
            <p:ph type="ftr" sz="quarter" idx="3"/>
          </p:nvPr>
        </p:nvSpPr>
        <p:spPr bwMode="auto">
          <a:xfrm>
            <a:off x="2540000" y="6248400"/>
            <a:ext cx="7416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200">
                <a:latin typeface="Arial" charset="0"/>
              </a:defRPr>
            </a:lvl1pPr>
          </a:lstStyle>
          <a:p>
            <a:pPr>
              <a:defRPr/>
            </a:pPr>
            <a:r>
              <a:rPr lang="zh-TW" altLang="en-US"/>
              <a:t>COMP323P Foundations of Chinese Computing (Lecture 3)</a:t>
            </a:r>
            <a:endParaRPr lang="en-US" altLang="zh-TW"/>
          </a:p>
        </p:txBody>
      </p:sp>
      <p:sp>
        <p:nvSpPr>
          <p:cNvPr id="768003" name="Rectangle 3">
            <a:extLst>
              <a:ext uri="{FF2B5EF4-FFF2-40B4-BE49-F238E27FC236}">
                <a16:creationId xmlns:a16="http://schemas.microsoft.com/office/drawing/2014/main" id="{48AFE5CE-1A98-41B9-9C0D-38DC3BCB8D6D}"/>
              </a:ext>
            </a:extLst>
          </p:cNvPr>
          <p:cNvSpPr>
            <a:spLocks noGrp="1" noChangeArrowheads="1"/>
          </p:cNvSpPr>
          <p:nvPr>
            <p:ph type="sldNum" sz="quarter" idx="4"/>
          </p:nvPr>
        </p:nvSpPr>
        <p:spPr bwMode="auto">
          <a:xfrm>
            <a:off x="10160000" y="6248400"/>
            <a:ext cx="142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a:latin typeface="Arial Black" panose="020B0A04020102020204" pitchFamily="34" charset="0"/>
              </a:defRPr>
            </a:lvl1pPr>
          </a:lstStyle>
          <a:p>
            <a:fld id="{8872DADF-3B66-40B1-BDEA-549DD197A670}" type="slidenum">
              <a:rPr lang="zh-TW" altLang="en-US"/>
              <a:pPr/>
              <a:t>‹#›</a:t>
            </a:fld>
            <a:endParaRPr lang="en-US" altLang="zh-TW"/>
          </a:p>
        </p:txBody>
      </p:sp>
      <p:grpSp>
        <p:nvGrpSpPr>
          <p:cNvPr id="14340" name="Group 4">
            <a:extLst>
              <a:ext uri="{FF2B5EF4-FFF2-40B4-BE49-F238E27FC236}">
                <a16:creationId xmlns:a16="http://schemas.microsoft.com/office/drawing/2014/main" id="{3D485F05-87ED-4BA1-BED2-4A47FF326770}"/>
              </a:ext>
            </a:extLst>
          </p:cNvPr>
          <p:cNvGrpSpPr>
            <a:grpSpLocks/>
          </p:cNvGrpSpPr>
          <p:nvPr/>
        </p:nvGrpSpPr>
        <p:grpSpPr bwMode="auto">
          <a:xfrm>
            <a:off x="0" y="0"/>
            <a:ext cx="12192000" cy="546100"/>
            <a:chOff x="0" y="0"/>
            <a:chExt cx="5760" cy="344"/>
          </a:xfrm>
        </p:grpSpPr>
        <p:sp>
          <p:nvSpPr>
            <p:cNvPr id="1032" name="Rectangle 5">
              <a:extLst>
                <a:ext uri="{FF2B5EF4-FFF2-40B4-BE49-F238E27FC236}">
                  <a16:creationId xmlns:a16="http://schemas.microsoft.com/office/drawing/2014/main" id="{0672DE9B-E0C7-47D3-81DC-4E560ADE3E31}"/>
                </a:ext>
              </a:extLst>
            </p:cNvPr>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defRPr/>
              </a:pPr>
              <a:endParaRPr kumimoji="0" lang="zh-TW" altLang="en-US" sz="2400">
                <a:latin typeface="Times New Roman" pitchFamily="18" charset="0"/>
              </a:endParaRPr>
            </a:p>
          </p:txBody>
        </p:sp>
        <p:sp>
          <p:nvSpPr>
            <p:cNvPr id="1033" name="Rectangle 6">
              <a:extLst>
                <a:ext uri="{FF2B5EF4-FFF2-40B4-BE49-F238E27FC236}">
                  <a16:creationId xmlns:a16="http://schemas.microsoft.com/office/drawing/2014/main" id="{A8AFD5F3-D67B-4C14-A4D7-01F202D6724F}"/>
                </a:ext>
              </a:extLst>
            </p:cNvPr>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headEnd/>
              <a:tailEnd/>
            </a:ln>
          </p:spPr>
          <p:txBody>
            <a:bodyPr/>
            <a:lstStyle/>
            <a:p>
              <a:pPr eaLnBrk="1" hangingPunct="1">
                <a:defRPr/>
              </a:pPr>
              <a:endParaRPr kumimoji="0" lang="zh-TW" altLang="en-US" sz="2400">
                <a:latin typeface="Times New Roman" pitchFamily="18" charset="0"/>
              </a:endParaRPr>
            </a:p>
          </p:txBody>
        </p:sp>
        <p:sp>
          <p:nvSpPr>
            <p:cNvPr id="1034" name="Rectangle 7">
              <a:extLst>
                <a:ext uri="{FF2B5EF4-FFF2-40B4-BE49-F238E27FC236}">
                  <a16:creationId xmlns:a16="http://schemas.microsoft.com/office/drawing/2014/main" id="{5C31D67D-0854-4B40-A8A9-E03BA4F170DE}"/>
                </a:ext>
              </a:extLst>
            </p:cNvPr>
            <p:cNvSpPr>
              <a:spLocks noChangeArrowheads="1"/>
            </p:cNvSpPr>
            <p:nvPr/>
          </p:nvSpPr>
          <p:spPr bwMode="auto">
            <a:xfrm>
              <a:off x="258" y="85"/>
              <a:ext cx="87" cy="89"/>
            </a:xfrm>
            <a:prstGeom prst="rect">
              <a:avLst/>
            </a:prstGeom>
            <a:solidFill>
              <a:schemeClr val="folHlink"/>
            </a:solidFill>
            <a:ln w="9525">
              <a:noFill/>
              <a:miter lim="800000"/>
              <a:headEnd/>
              <a:tailEnd/>
            </a:ln>
          </p:spPr>
          <p:txBody>
            <a:bodyPr/>
            <a:lstStyle/>
            <a:p>
              <a:pPr eaLnBrk="1" hangingPunct="1">
                <a:defRPr/>
              </a:pPr>
              <a:endParaRPr kumimoji="0" lang="zh-TW" altLang="en-US" sz="1800">
                <a:solidFill>
                  <a:schemeClr val="hlink"/>
                </a:solidFill>
              </a:endParaRPr>
            </a:p>
          </p:txBody>
        </p:sp>
        <p:sp>
          <p:nvSpPr>
            <p:cNvPr id="1035" name="Rectangle 8">
              <a:extLst>
                <a:ext uri="{FF2B5EF4-FFF2-40B4-BE49-F238E27FC236}">
                  <a16:creationId xmlns:a16="http://schemas.microsoft.com/office/drawing/2014/main" id="{D1CA956D-A03A-43F5-9C9B-3A8C8DD1C0A6}"/>
                </a:ext>
              </a:extLst>
            </p:cNvPr>
            <p:cNvSpPr>
              <a:spLocks noChangeArrowheads="1"/>
            </p:cNvSpPr>
            <p:nvPr/>
          </p:nvSpPr>
          <p:spPr bwMode="auto">
            <a:xfrm>
              <a:off x="345" y="0"/>
              <a:ext cx="88" cy="87"/>
            </a:xfrm>
            <a:prstGeom prst="rect">
              <a:avLst/>
            </a:prstGeom>
            <a:solidFill>
              <a:schemeClr val="folHlink"/>
            </a:solidFill>
            <a:ln w="9525">
              <a:noFill/>
              <a:miter lim="800000"/>
              <a:headEnd/>
              <a:tailEnd/>
            </a:ln>
          </p:spPr>
          <p:txBody>
            <a:bodyPr/>
            <a:lstStyle/>
            <a:p>
              <a:pPr eaLnBrk="1" hangingPunct="1">
                <a:defRPr/>
              </a:pPr>
              <a:endParaRPr kumimoji="0" lang="zh-TW" altLang="en-US" sz="1800">
                <a:solidFill>
                  <a:schemeClr val="hlink"/>
                </a:solidFill>
              </a:endParaRPr>
            </a:p>
          </p:txBody>
        </p:sp>
        <p:sp>
          <p:nvSpPr>
            <p:cNvPr id="1036" name="Rectangle 9">
              <a:extLst>
                <a:ext uri="{FF2B5EF4-FFF2-40B4-BE49-F238E27FC236}">
                  <a16:creationId xmlns:a16="http://schemas.microsoft.com/office/drawing/2014/main" id="{6A8485F5-3015-4005-86F6-6B68C3B0FB39}"/>
                </a:ext>
              </a:extLst>
            </p:cNvPr>
            <p:cNvSpPr>
              <a:spLocks noChangeArrowheads="1"/>
            </p:cNvSpPr>
            <p:nvPr/>
          </p:nvSpPr>
          <p:spPr bwMode="auto">
            <a:xfrm>
              <a:off x="345" y="85"/>
              <a:ext cx="88" cy="89"/>
            </a:xfrm>
            <a:prstGeom prst="rect">
              <a:avLst/>
            </a:prstGeom>
            <a:solidFill>
              <a:schemeClr val="accent2"/>
            </a:solidFill>
            <a:ln w="9525">
              <a:noFill/>
              <a:miter lim="800000"/>
              <a:headEnd/>
              <a:tailEnd/>
            </a:ln>
          </p:spPr>
          <p:txBody>
            <a:bodyPr/>
            <a:lstStyle/>
            <a:p>
              <a:pPr eaLnBrk="1" hangingPunct="1">
                <a:defRPr/>
              </a:pPr>
              <a:endParaRPr kumimoji="0" lang="zh-TW" altLang="en-US" sz="1800">
                <a:solidFill>
                  <a:schemeClr val="accent2"/>
                </a:solidFill>
              </a:endParaRPr>
            </a:p>
          </p:txBody>
        </p:sp>
        <p:sp>
          <p:nvSpPr>
            <p:cNvPr id="1037" name="Rectangle 10">
              <a:extLst>
                <a:ext uri="{FF2B5EF4-FFF2-40B4-BE49-F238E27FC236}">
                  <a16:creationId xmlns:a16="http://schemas.microsoft.com/office/drawing/2014/main" id="{6DAF2CA4-7E30-49FD-8A41-B111FF88E01B}"/>
                </a:ext>
              </a:extLst>
            </p:cNvPr>
            <p:cNvSpPr>
              <a:spLocks noChangeArrowheads="1"/>
            </p:cNvSpPr>
            <p:nvPr/>
          </p:nvSpPr>
          <p:spPr bwMode="auto">
            <a:xfrm>
              <a:off x="173" y="173"/>
              <a:ext cx="86" cy="87"/>
            </a:xfrm>
            <a:prstGeom prst="rect">
              <a:avLst/>
            </a:prstGeom>
            <a:solidFill>
              <a:schemeClr val="folHlink"/>
            </a:solidFill>
            <a:ln w="9525">
              <a:noFill/>
              <a:miter lim="800000"/>
              <a:headEnd/>
              <a:tailEnd/>
            </a:ln>
          </p:spPr>
          <p:txBody>
            <a:bodyPr/>
            <a:lstStyle/>
            <a:p>
              <a:pPr eaLnBrk="1" hangingPunct="1">
                <a:defRPr/>
              </a:pPr>
              <a:endParaRPr kumimoji="0" lang="zh-TW" altLang="en-US" sz="1800">
                <a:solidFill>
                  <a:schemeClr val="hlink"/>
                </a:solidFill>
              </a:endParaRPr>
            </a:p>
          </p:txBody>
        </p:sp>
        <p:sp>
          <p:nvSpPr>
            <p:cNvPr id="1038" name="Rectangle 11">
              <a:extLst>
                <a:ext uri="{FF2B5EF4-FFF2-40B4-BE49-F238E27FC236}">
                  <a16:creationId xmlns:a16="http://schemas.microsoft.com/office/drawing/2014/main" id="{ADFFB9FB-4A78-4B69-8A42-A5D358414483}"/>
                </a:ext>
              </a:extLst>
            </p:cNvPr>
            <p:cNvSpPr>
              <a:spLocks noChangeArrowheads="1"/>
            </p:cNvSpPr>
            <p:nvPr/>
          </p:nvSpPr>
          <p:spPr bwMode="auto">
            <a:xfrm>
              <a:off x="83" y="86"/>
              <a:ext cx="89" cy="87"/>
            </a:xfrm>
            <a:prstGeom prst="rect">
              <a:avLst/>
            </a:prstGeom>
            <a:solidFill>
              <a:schemeClr val="bg2"/>
            </a:solidFill>
            <a:ln w="9525">
              <a:noFill/>
              <a:miter lim="800000"/>
              <a:headEnd/>
              <a:tailEnd/>
            </a:ln>
          </p:spPr>
          <p:txBody>
            <a:bodyPr/>
            <a:lstStyle/>
            <a:p>
              <a:pPr eaLnBrk="1" hangingPunct="1">
                <a:defRPr/>
              </a:pPr>
              <a:endParaRPr kumimoji="0" lang="zh-TW" altLang="en-US" sz="2400">
                <a:latin typeface="Times New Roman" pitchFamily="18" charset="0"/>
              </a:endParaRPr>
            </a:p>
          </p:txBody>
        </p:sp>
        <p:sp>
          <p:nvSpPr>
            <p:cNvPr id="1039" name="Rectangle 12">
              <a:extLst>
                <a:ext uri="{FF2B5EF4-FFF2-40B4-BE49-F238E27FC236}">
                  <a16:creationId xmlns:a16="http://schemas.microsoft.com/office/drawing/2014/main" id="{A3698A6F-C5AA-49CF-AF93-F9CA6AAFE484}"/>
                </a:ext>
              </a:extLst>
            </p:cNvPr>
            <p:cNvSpPr>
              <a:spLocks noChangeArrowheads="1"/>
            </p:cNvSpPr>
            <p:nvPr/>
          </p:nvSpPr>
          <p:spPr bwMode="auto">
            <a:xfrm>
              <a:off x="258" y="171"/>
              <a:ext cx="87" cy="87"/>
            </a:xfrm>
            <a:prstGeom prst="rect">
              <a:avLst/>
            </a:prstGeom>
            <a:solidFill>
              <a:schemeClr val="accent2"/>
            </a:solidFill>
            <a:ln w="9525">
              <a:noFill/>
              <a:miter lim="800000"/>
              <a:headEnd/>
              <a:tailEnd/>
            </a:ln>
          </p:spPr>
          <p:txBody>
            <a:bodyPr/>
            <a:lstStyle/>
            <a:p>
              <a:pPr eaLnBrk="1" hangingPunct="1">
                <a:defRPr/>
              </a:pPr>
              <a:endParaRPr kumimoji="0" lang="zh-TW" altLang="en-US" sz="1800">
                <a:solidFill>
                  <a:schemeClr val="accent2"/>
                </a:solidFill>
              </a:endParaRPr>
            </a:p>
          </p:txBody>
        </p:sp>
        <p:sp>
          <p:nvSpPr>
            <p:cNvPr id="1040" name="Rectangle 13">
              <a:extLst>
                <a:ext uri="{FF2B5EF4-FFF2-40B4-BE49-F238E27FC236}">
                  <a16:creationId xmlns:a16="http://schemas.microsoft.com/office/drawing/2014/main" id="{A3998470-CDEA-4B1C-9FE9-3B646E0579E1}"/>
                </a:ext>
              </a:extLst>
            </p:cNvPr>
            <p:cNvSpPr>
              <a:spLocks noChangeArrowheads="1"/>
            </p:cNvSpPr>
            <p:nvPr/>
          </p:nvSpPr>
          <p:spPr bwMode="auto">
            <a:xfrm>
              <a:off x="173" y="258"/>
              <a:ext cx="86" cy="86"/>
            </a:xfrm>
            <a:prstGeom prst="rect">
              <a:avLst/>
            </a:prstGeom>
            <a:solidFill>
              <a:schemeClr val="accent2"/>
            </a:solidFill>
            <a:ln w="9525">
              <a:noFill/>
              <a:miter lim="800000"/>
              <a:headEnd/>
              <a:tailEnd/>
            </a:ln>
          </p:spPr>
          <p:txBody>
            <a:bodyPr/>
            <a:lstStyle/>
            <a:p>
              <a:pPr eaLnBrk="1" hangingPunct="1">
                <a:defRPr/>
              </a:pPr>
              <a:endParaRPr kumimoji="0" lang="zh-TW" altLang="en-US" sz="1800">
                <a:solidFill>
                  <a:schemeClr val="accent2"/>
                </a:solidFill>
              </a:endParaRPr>
            </a:p>
          </p:txBody>
        </p:sp>
      </p:grpSp>
      <p:sp>
        <p:nvSpPr>
          <p:cNvPr id="14341" name="Rectangle 14">
            <a:extLst>
              <a:ext uri="{FF2B5EF4-FFF2-40B4-BE49-F238E27FC236}">
                <a16:creationId xmlns:a16="http://schemas.microsoft.com/office/drawing/2014/main" id="{D04022ED-3903-4D00-AA1C-01D408508FDC}"/>
              </a:ext>
            </a:extLst>
          </p:cNvPr>
          <p:cNvSpPr>
            <a:spLocks noGrp="1" noChangeArrowheads="1"/>
          </p:cNvSpPr>
          <p:nvPr>
            <p:ph type="title"/>
          </p:nvPr>
        </p:nvSpPr>
        <p:spPr bwMode="auto">
          <a:xfrm>
            <a:off x="609600" y="533400"/>
            <a:ext cx="10972800" cy="685800"/>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4342" name="Rectangle 15">
            <a:extLst>
              <a:ext uri="{FF2B5EF4-FFF2-40B4-BE49-F238E27FC236}">
                <a16:creationId xmlns:a16="http://schemas.microsoft.com/office/drawing/2014/main" id="{76225C36-4700-4949-AC3C-97E2054F99CE}"/>
              </a:ext>
            </a:extLst>
          </p:cNvPr>
          <p:cNvSpPr>
            <a:spLocks noGrp="1" noChangeArrowheads="1"/>
          </p:cNvSpPr>
          <p:nvPr>
            <p:ph type="body" idx="1"/>
          </p:nvPr>
        </p:nvSpPr>
        <p:spPr bwMode="auto">
          <a:xfrm>
            <a:off x="609600" y="1447800"/>
            <a:ext cx="10972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768016" name="Rectangle 16">
            <a:extLst>
              <a:ext uri="{FF2B5EF4-FFF2-40B4-BE49-F238E27FC236}">
                <a16:creationId xmlns:a16="http://schemas.microsoft.com/office/drawing/2014/main" id="{FADD088A-157C-41F2-8C49-D2D5628AF4F1}"/>
              </a:ext>
            </a:extLst>
          </p:cNvPr>
          <p:cNvSpPr>
            <a:spLocks noGrp="1" noChangeArrowheads="1"/>
          </p:cNvSpPr>
          <p:nvPr>
            <p:ph type="dt" sz="half" idx="2"/>
          </p:nvPr>
        </p:nvSpPr>
        <p:spPr bwMode="auto">
          <a:xfrm>
            <a:off x="609600" y="6245225"/>
            <a:ext cx="17272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200">
                <a:latin typeface="Arial" charset="0"/>
              </a:defRPr>
            </a:lvl1pPr>
          </a:lstStyle>
          <a:p>
            <a:pPr>
              <a:defRPr/>
            </a:pPr>
            <a:r>
              <a:rPr lang="en-US"/>
              <a:t>21/02/2011</a:t>
            </a:r>
            <a:endParaRPr lang="en-US" altLang="zh-TW"/>
          </a:p>
        </p:txBody>
      </p:sp>
    </p:spTree>
  </p:cSld>
  <p:clrMap bg1="lt1" tx1="dk1" bg2="lt2" tx2="dk2" accent1="accent1" accent2="accent2" accent3="accent3" accent4="accent4" accent5="accent5" accent6="accent6" hlink="hlink" folHlink="folHlink"/>
  <p:sldLayoutIdLst>
    <p:sldLayoutId id="2147484903" r:id="rId1"/>
    <p:sldLayoutId id="2147484904" r:id="rId2"/>
    <p:sldLayoutId id="2147484894" r:id="rId3"/>
    <p:sldLayoutId id="2147484895" r:id="rId4"/>
    <p:sldLayoutId id="2147484896" r:id="rId5"/>
    <p:sldLayoutId id="2147484897" r:id="rId6"/>
    <p:sldLayoutId id="2147484898" r:id="rId7"/>
    <p:sldLayoutId id="2147484899" r:id="rId8"/>
    <p:sldLayoutId id="2147484900" r:id="rId9"/>
    <p:sldLayoutId id="2147484901" r:id="rId10"/>
    <p:sldLayoutId id="2147484902" r:id="rId11"/>
  </p:sldLayoutIdLst>
  <p:hf hdr="0"/>
  <p:txStyles>
    <p:titleStyle>
      <a:lvl1pPr algn="ctr" rtl="0" eaLnBrk="0" fontAlgn="base" hangingPunct="0">
        <a:spcBef>
          <a:spcPct val="0"/>
        </a:spcBef>
        <a:spcAft>
          <a:spcPct val="0"/>
        </a:spcAft>
        <a:defRPr kumimoji="1" sz="4400" b="1">
          <a:solidFill>
            <a:schemeClr val="bg1"/>
          </a:solidFill>
          <a:latin typeface="+mj-lt"/>
          <a:ea typeface="+mj-ea"/>
          <a:cs typeface="+mj-cs"/>
        </a:defRPr>
      </a:lvl1pPr>
      <a:lvl2pPr algn="ctr" rtl="0" eaLnBrk="0" fontAlgn="base" hangingPunct="0">
        <a:spcBef>
          <a:spcPct val="0"/>
        </a:spcBef>
        <a:spcAft>
          <a:spcPct val="0"/>
        </a:spcAft>
        <a:defRPr kumimoji="1" sz="4400" b="1">
          <a:solidFill>
            <a:schemeClr val="bg1"/>
          </a:solidFill>
          <a:latin typeface="Arial" charset="0"/>
          <a:ea typeface="新細明體" pitchFamily="18" charset="-120"/>
        </a:defRPr>
      </a:lvl2pPr>
      <a:lvl3pPr algn="ctr" rtl="0" eaLnBrk="0" fontAlgn="base" hangingPunct="0">
        <a:spcBef>
          <a:spcPct val="0"/>
        </a:spcBef>
        <a:spcAft>
          <a:spcPct val="0"/>
        </a:spcAft>
        <a:defRPr kumimoji="1" sz="4400" b="1">
          <a:solidFill>
            <a:schemeClr val="bg1"/>
          </a:solidFill>
          <a:latin typeface="Arial" charset="0"/>
          <a:ea typeface="新細明體" pitchFamily="18" charset="-120"/>
        </a:defRPr>
      </a:lvl3pPr>
      <a:lvl4pPr algn="ctr" rtl="0" eaLnBrk="0" fontAlgn="base" hangingPunct="0">
        <a:spcBef>
          <a:spcPct val="0"/>
        </a:spcBef>
        <a:spcAft>
          <a:spcPct val="0"/>
        </a:spcAft>
        <a:defRPr kumimoji="1" sz="4400" b="1">
          <a:solidFill>
            <a:schemeClr val="bg1"/>
          </a:solidFill>
          <a:latin typeface="Arial" charset="0"/>
          <a:ea typeface="新細明體" pitchFamily="18" charset="-120"/>
        </a:defRPr>
      </a:lvl4pPr>
      <a:lvl5pPr algn="ctr" rtl="0" eaLnBrk="0" fontAlgn="base" hangingPunct="0">
        <a:spcBef>
          <a:spcPct val="0"/>
        </a:spcBef>
        <a:spcAft>
          <a:spcPct val="0"/>
        </a:spcAft>
        <a:defRPr kumimoji="1" sz="4400" b="1">
          <a:solidFill>
            <a:schemeClr val="bg1"/>
          </a:solidFill>
          <a:latin typeface="Arial" charset="0"/>
          <a:ea typeface="新細明體" pitchFamily="18" charset="-120"/>
        </a:defRPr>
      </a:lvl5pPr>
      <a:lvl6pPr marL="457200" algn="ctr" rtl="0" fontAlgn="base">
        <a:spcBef>
          <a:spcPct val="0"/>
        </a:spcBef>
        <a:spcAft>
          <a:spcPct val="0"/>
        </a:spcAft>
        <a:defRPr kumimoji="1" sz="4400" b="1">
          <a:solidFill>
            <a:schemeClr val="bg1"/>
          </a:solidFill>
          <a:latin typeface="Arial" charset="0"/>
          <a:ea typeface="新細明體" pitchFamily="18" charset="-120"/>
        </a:defRPr>
      </a:lvl6pPr>
      <a:lvl7pPr marL="914400" algn="ctr" rtl="0" fontAlgn="base">
        <a:spcBef>
          <a:spcPct val="0"/>
        </a:spcBef>
        <a:spcAft>
          <a:spcPct val="0"/>
        </a:spcAft>
        <a:defRPr kumimoji="1" sz="4400" b="1">
          <a:solidFill>
            <a:schemeClr val="bg1"/>
          </a:solidFill>
          <a:latin typeface="Arial" charset="0"/>
          <a:ea typeface="新細明體" pitchFamily="18" charset="-120"/>
        </a:defRPr>
      </a:lvl7pPr>
      <a:lvl8pPr marL="1371600" algn="ctr" rtl="0" fontAlgn="base">
        <a:spcBef>
          <a:spcPct val="0"/>
        </a:spcBef>
        <a:spcAft>
          <a:spcPct val="0"/>
        </a:spcAft>
        <a:defRPr kumimoji="1" sz="4400" b="1">
          <a:solidFill>
            <a:schemeClr val="bg1"/>
          </a:solidFill>
          <a:latin typeface="Arial" charset="0"/>
          <a:ea typeface="新細明體" pitchFamily="18" charset="-120"/>
        </a:defRPr>
      </a:lvl8pPr>
      <a:lvl9pPr marL="1828800" algn="ctr" rtl="0" fontAlgn="base">
        <a:spcBef>
          <a:spcPct val="0"/>
        </a:spcBef>
        <a:spcAft>
          <a:spcPct val="0"/>
        </a:spcAft>
        <a:defRPr kumimoji="1" sz="4400" b="1">
          <a:solidFill>
            <a:schemeClr val="bg1"/>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6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500">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500">
          <a:solidFill>
            <a:srgbClr val="0000CC"/>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500">
          <a:solidFill>
            <a:srgbClr val="0000CC"/>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02" name="Rectangle 2">
            <a:extLst>
              <a:ext uri="{FF2B5EF4-FFF2-40B4-BE49-F238E27FC236}">
                <a16:creationId xmlns:a16="http://schemas.microsoft.com/office/drawing/2014/main" id="{19A5DEE6-89A9-436D-81F2-3AADCA42C67D}"/>
              </a:ext>
            </a:extLst>
          </p:cNvPr>
          <p:cNvSpPr>
            <a:spLocks noGrp="1" noChangeArrowheads="1"/>
          </p:cNvSpPr>
          <p:nvPr>
            <p:ph type="ftr" sz="quarter" idx="3"/>
          </p:nvPr>
        </p:nvSpPr>
        <p:spPr bwMode="auto">
          <a:xfrm>
            <a:off x="2540000" y="6248400"/>
            <a:ext cx="7416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200">
                <a:latin typeface="Arial" charset="0"/>
                <a:ea typeface="宋体" pitchFamily="2" charset="-122"/>
              </a:defRPr>
            </a:lvl1pPr>
          </a:lstStyle>
          <a:p>
            <a:pPr>
              <a:defRPr/>
            </a:pPr>
            <a:r>
              <a:rPr lang="en-US" altLang="zh-CN"/>
              <a:t>COMP323P Foundation of Chinese Computing (Lecture 1)</a:t>
            </a:r>
          </a:p>
        </p:txBody>
      </p:sp>
      <p:sp>
        <p:nvSpPr>
          <p:cNvPr id="768003" name="Rectangle 3">
            <a:extLst>
              <a:ext uri="{FF2B5EF4-FFF2-40B4-BE49-F238E27FC236}">
                <a16:creationId xmlns:a16="http://schemas.microsoft.com/office/drawing/2014/main" id="{8DC9635B-BF0B-4684-AD74-5A09447584D5}"/>
              </a:ext>
            </a:extLst>
          </p:cNvPr>
          <p:cNvSpPr>
            <a:spLocks noGrp="1" noChangeArrowheads="1"/>
          </p:cNvSpPr>
          <p:nvPr>
            <p:ph type="sldNum" sz="quarter" idx="4"/>
          </p:nvPr>
        </p:nvSpPr>
        <p:spPr bwMode="auto">
          <a:xfrm>
            <a:off x="10160000" y="6248400"/>
            <a:ext cx="1422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200">
                <a:latin typeface="Arial Black" panose="020B0A04020102020204" pitchFamily="34" charset="0"/>
              </a:defRPr>
            </a:lvl1pPr>
          </a:lstStyle>
          <a:p>
            <a:pPr>
              <a:defRPr/>
            </a:pPr>
            <a:fld id="{41789D36-80C9-4B3B-8DCF-077D80080045}" type="slidenum">
              <a:rPr lang="zh-TW" altLang="en-US"/>
              <a:pPr>
                <a:defRPr/>
              </a:pPr>
              <a:t>‹#›</a:t>
            </a:fld>
            <a:endParaRPr lang="en-US" altLang="zh-TW"/>
          </a:p>
        </p:txBody>
      </p:sp>
      <p:grpSp>
        <p:nvGrpSpPr>
          <p:cNvPr id="1028" name="Group 4">
            <a:extLst>
              <a:ext uri="{FF2B5EF4-FFF2-40B4-BE49-F238E27FC236}">
                <a16:creationId xmlns:a16="http://schemas.microsoft.com/office/drawing/2014/main" id="{59124F80-C680-4589-814F-FA5217817D2A}"/>
              </a:ext>
            </a:extLst>
          </p:cNvPr>
          <p:cNvGrpSpPr>
            <a:grpSpLocks/>
          </p:cNvGrpSpPr>
          <p:nvPr/>
        </p:nvGrpSpPr>
        <p:grpSpPr bwMode="auto">
          <a:xfrm>
            <a:off x="0" y="0"/>
            <a:ext cx="12192000" cy="546100"/>
            <a:chOff x="0" y="0"/>
            <a:chExt cx="5760" cy="344"/>
          </a:xfrm>
        </p:grpSpPr>
        <p:sp>
          <p:nvSpPr>
            <p:cNvPr id="1032" name="Rectangle 5">
              <a:extLst>
                <a:ext uri="{FF2B5EF4-FFF2-40B4-BE49-F238E27FC236}">
                  <a16:creationId xmlns:a16="http://schemas.microsoft.com/office/drawing/2014/main" id="{ABFD3362-422D-44A7-A06A-6C55CE8A9F33}"/>
                </a:ext>
              </a:extLst>
            </p:cNvPr>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p:spPr>
          <p:txBody>
            <a:bodyPr wrap="none" anchor="ct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algn="ctr" eaLnBrk="1" hangingPunct="1">
                <a:defRPr/>
              </a:pPr>
              <a:endParaRPr kumimoji="0" lang="zh-TW" altLang="en-US" sz="2400">
                <a:latin typeface="Times New Roman" panose="02020603050405020304" pitchFamily="18" charset="0"/>
              </a:endParaRPr>
            </a:p>
          </p:txBody>
        </p:sp>
        <p:sp>
          <p:nvSpPr>
            <p:cNvPr id="1033" name="Rectangle 6">
              <a:extLst>
                <a:ext uri="{FF2B5EF4-FFF2-40B4-BE49-F238E27FC236}">
                  <a16:creationId xmlns:a16="http://schemas.microsoft.com/office/drawing/2014/main" id="{519E47CC-27F3-449F-B340-EA1E94492AC7}"/>
                </a:ext>
              </a:extLst>
            </p:cNvPr>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034" name="Rectangle 7">
              <a:extLst>
                <a:ext uri="{FF2B5EF4-FFF2-40B4-BE49-F238E27FC236}">
                  <a16:creationId xmlns:a16="http://schemas.microsoft.com/office/drawing/2014/main" id="{4E9D19E8-5874-4F45-9596-CE2BA382FE28}"/>
                </a:ext>
              </a:extLst>
            </p:cNvPr>
            <p:cNvSpPr>
              <a:spLocks noChangeArrowheads="1"/>
            </p:cNvSpPr>
            <p:nvPr/>
          </p:nvSpPr>
          <p:spPr bwMode="auto">
            <a:xfrm>
              <a:off x="258" y="85"/>
              <a:ext cx="87" cy="89"/>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hlink"/>
                </a:solidFill>
              </a:endParaRPr>
            </a:p>
          </p:txBody>
        </p:sp>
        <p:sp>
          <p:nvSpPr>
            <p:cNvPr id="1035" name="Rectangle 8">
              <a:extLst>
                <a:ext uri="{FF2B5EF4-FFF2-40B4-BE49-F238E27FC236}">
                  <a16:creationId xmlns:a16="http://schemas.microsoft.com/office/drawing/2014/main" id="{12C828CA-A259-4556-92DB-457C3AC1C12A}"/>
                </a:ext>
              </a:extLst>
            </p:cNvPr>
            <p:cNvSpPr>
              <a:spLocks noChangeArrowheads="1"/>
            </p:cNvSpPr>
            <p:nvPr/>
          </p:nvSpPr>
          <p:spPr bwMode="auto">
            <a:xfrm>
              <a:off x="345" y="0"/>
              <a:ext cx="88" cy="87"/>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hlink"/>
                </a:solidFill>
              </a:endParaRPr>
            </a:p>
          </p:txBody>
        </p:sp>
        <p:sp>
          <p:nvSpPr>
            <p:cNvPr id="1036" name="Rectangle 9">
              <a:extLst>
                <a:ext uri="{FF2B5EF4-FFF2-40B4-BE49-F238E27FC236}">
                  <a16:creationId xmlns:a16="http://schemas.microsoft.com/office/drawing/2014/main" id="{179A3E60-AEC4-4D9E-AC63-EF7F51308485}"/>
                </a:ext>
              </a:extLst>
            </p:cNvPr>
            <p:cNvSpPr>
              <a:spLocks noChangeArrowheads="1"/>
            </p:cNvSpPr>
            <p:nvPr/>
          </p:nvSpPr>
          <p:spPr bwMode="auto">
            <a:xfrm>
              <a:off x="345" y="85"/>
              <a:ext cx="88" cy="89"/>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accent2"/>
                </a:solidFill>
              </a:endParaRPr>
            </a:p>
          </p:txBody>
        </p:sp>
        <p:sp>
          <p:nvSpPr>
            <p:cNvPr id="1037" name="Rectangle 10">
              <a:extLst>
                <a:ext uri="{FF2B5EF4-FFF2-40B4-BE49-F238E27FC236}">
                  <a16:creationId xmlns:a16="http://schemas.microsoft.com/office/drawing/2014/main" id="{F254AD83-EF8A-4DF2-A291-3ACF77CDB8AE}"/>
                </a:ext>
              </a:extLst>
            </p:cNvPr>
            <p:cNvSpPr>
              <a:spLocks noChangeArrowheads="1"/>
            </p:cNvSpPr>
            <p:nvPr/>
          </p:nvSpPr>
          <p:spPr bwMode="auto">
            <a:xfrm>
              <a:off x="173" y="173"/>
              <a:ext cx="86" cy="87"/>
            </a:xfrm>
            <a:prstGeom prst="rect">
              <a:avLst/>
            </a:prstGeom>
            <a:solidFill>
              <a:schemeClr val="folHlink"/>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hlink"/>
                </a:solidFill>
              </a:endParaRPr>
            </a:p>
          </p:txBody>
        </p:sp>
        <p:sp>
          <p:nvSpPr>
            <p:cNvPr id="1038" name="Rectangle 11">
              <a:extLst>
                <a:ext uri="{FF2B5EF4-FFF2-40B4-BE49-F238E27FC236}">
                  <a16:creationId xmlns:a16="http://schemas.microsoft.com/office/drawing/2014/main" id="{F467ECFF-78BC-4068-AF50-F953E9364CDF}"/>
                </a:ext>
              </a:extLst>
            </p:cNvPr>
            <p:cNvSpPr>
              <a:spLocks noChangeArrowheads="1"/>
            </p:cNvSpPr>
            <p:nvPr/>
          </p:nvSpPr>
          <p:spPr bwMode="auto">
            <a:xfrm>
              <a:off x="83" y="86"/>
              <a:ext cx="89" cy="87"/>
            </a:xfrm>
            <a:prstGeom prst="rect">
              <a:avLst/>
            </a:prstGeom>
            <a:solidFill>
              <a:schemeClr val="bg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2400">
                <a:latin typeface="Times New Roman" panose="02020603050405020304" pitchFamily="18" charset="0"/>
              </a:endParaRPr>
            </a:p>
          </p:txBody>
        </p:sp>
        <p:sp>
          <p:nvSpPr>
            <p:cNvPr id="1039" name="Rectangle 12">
              <a:extLst>
                <a:ext uri="{FF2B5EF4-FFF2-40B4-BE49-F238E27FC236}">
                  <a16:creationId xmlns:a16="http://schemas.microsoft.com/office/drawing/2014/main" id="{416499C1-AF56-40E1-88A5-95145D4BBDF2}"/>
                </a:ext>
              </a:extLst>
            </p:cNvPr>
            <p:cNvSpPr>
              <a:spLocks noChangeArrowheads="1"/>
            </p:cNvSpPr>
            <p:nvPr/>
          </p:nvSpPr>
          <p:spPr bwMode="auto">
            <a:xfrm>
              <a:off x="258" y="171"/>
              <a:ext cx="87" cy="87"/>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accent2"/>
                </a:solidFill>
              </a:endParaRPr>
            </a:p>
          </p:txBody>
        </p:sp>
        <p:sp>
          <p:nvSpPr>
            <p:cNvPr id="1040" name="Rectangle 13">
              <a:extLst>
                <a:ext uri="{FF2B5EF4-FFF2-40B4-BE49-F238E27FC236}">
                  <a16:creationId xmlns:a16="http://schemas.microsoft.com/office/drawing/2014/main" id="{5D9C8DCB-56DE-4692-B068-8148E0910EF3}"/>
                </a:ext>
              </a:extLst>
            </p:cNvPr>
            <p:cNvSpPr>
              <a:spLocks noChangeArrowheads="1"/>
            </p:cNvSpPr>
            <p:nvPr/>
          </p:nvSpPr>
          <p:spPr bwMode="auto">
            <a:xfrm>
              <a:off x="173" y="258"/>
              <a:ext cx="86" cy="86"/>
            </a:xfrm>
            <a:prstGeom prst="rect">
              <a:avLst/>
            </a:prstGeom>
            <a:solidFill>
              <a:schemeClr val="accent2"/>
            </a:solidFill>
            <a:ln>
              <a:noFill/>
            </a:ln>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eaLnBrk="1" hangingPunct="1">
                <a:defRPr/>
              </a:pPr>
              <a:endParaRPr kumimoji="0" lang="zh-TW" altLang="en-US" sz="1800">
                <a:solidFill>
                  <a:schemeClr val="accent2"/>
                </a:solidFill>
              </a:endParaRPr>
            </a:p>
          </p:txBody>
        </p:sp>
      </p:grpSp>
      <p:sp>
        <p:nvSpPr>
          <p:cNvPr id="1029" name="Rectangle 14">
            <a:extLst>
              <a:ext uri="{FF2B5EF4-FFF2-40B4-BE49-F238E27FC236}">
                <a16:creationId xmlns:a16="http://schemas.microsoft.com/office/drawing/2014/main" id="{FCD8C948-B47A-450D-8001-71B8B8C82C5C}"/>
              </a:ext>
            </a:extLst>
          </p:cNvPr>
          <p:cNvSpPr>
            <a:spLocks noGrp="1" noChangeArrowheads="1"/>
          </p:cNvSpPr>
          <p:nvPr>
            <p:ph type="title"/>
          </p:nvPr>
        </p:nvSpPr>
        <p:spPr bwMode="auto">
          <a:xfrm>
            <a:off x="609600" y="533400"/>
            <a:ext cx="10972800" cy="685800"/>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30" name="Rectangle 15">
            <a:extLst>
              <a:ext uri="{FF2B5EF4-FFF2-40B4-BE49-F238E27FC236}">
                <a16:creationId xmlns:a16="http://schemas.microsoft.com/office/drawing/2014/main" id="{64EFAC81-3929-4C9D-BB46-F058EAAAEA33}"/>
              </a:ext>
            </a:extLst>
          </p:cNvPr>
          <p:cNvSpPr>
            <a:spLocks noGrp="1" noChangeArrowheads="1"/>
          </p:cNvSpPr>
          <p:nvPr>
            <p:ph type="body" idx="1"/>
          </p:nvPr>
        </p:nvSpPr>
        <p:spPr bwMode="auto">
          <a:xfrm>
            <a:off x="609600" y="1447800"/>
            <a:ext cx="10972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768016" name="Rectangle 16">
            <a:extLst>
              <a:ext uri="{FF2B5EF4-FFF2-40B4-BE49-F238E27FC236}">
                <a16:creationId xmlns:a16="http://schemas.microsoft.com/office/drawing/2014/main" id="{CD9CF343-BD5D-48D2-8942-E8FAA0C63A97}"/>
              </a:ext>
            </a:extLst>
          </p:cNvPr>
          <p:cNvSpPr>
            <a:spLocks noGrp="1" noChangeArrowheads="1"/>
          </p:cNvSpPr>
          <p:nvPr>
            <p:ph type="dt" sz="half" idx="2"/>
          </p:nvPr>
        </p:nvSpPr>
        <p:spPr bwMode="auto">
          <a:xfrm>
            <a:off x="609600" y="6245225"/>
            <a:ext cx="17272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200">
                <a:latin typeface="Arial" charset="0"/>
                <a:ea typeface="宋体" pitchFamily="2" charset="-122"/>
              </a:defRPr>
            </a:lvl1pPr>
          </a:lstStyle>
          <a:p>
            <a:pPr>
              <a:defRPr/>
            </a:pPr>
            <a:r>
              <a:rPr lang="en-US"/>
              <a:t>17/01/2011</a:t>
            </a:r>
            <a:endParaRPr lang="en-US" altLang="zh-CN"/>
          </a:p>
        </p:txBody>
      </p:sp>
    </p:spTree>
    <p:extLst>
      <p:ext uri="{BB962C8B-B14F-4D97-AF65-F5344CB8AC3E}">
        <p14:creationId xmlns:p14="http://schemas.microsoft.com/office/powerpoint/2010/main" val="3643999484"/>
      </p:ext>
    </p:extLst>
  </p:cSld>
  <p:clrMap bg1="lt1" tx1="dk1" bg2="lt2" tx2="dk2" accent1="accent1" accent2="accent2" accent3="accent3" accent4="accent4" accent5="accent5" accent6="accent6" hlink="hlink" folHlink="folHlink"/>
  <p:sldLayoutIdLst>
    <p:sldLayoutId id="2147484906" r:id="rId1"/>
    <p:sldLayoutId id="2147484907" r:id="rId2"/>
    <p:sldLayoutId id="2147484908" r:id="rId3"/>
    <p:sldLayoutId id="2147484909" r:id="rId4"/>
    <p:sldLayoutId id="2147484910" r:id="rId5"/>
    <p:sldLayoutId id="2147484911" r:id="rId6"/>
    <p:sldLayoutId id="2147484912" r:id="rId7"/>
    <p:sldLayoutId id="2147484913" r:id="rId8"/>
    <p:sldLayoutId id="2147484914" r:id="rId9"/>
    <p:sldLayoutId id="2147484915" r:id="rId10"/>
    <p:sldLayoutId id="2147484916" r:id="rId11"/>
    <p:sldLayoutId id="2147484917" r:id="rId12"/>
  </p:sldLayoutIdLst>
  <p:hf hdr="0"/>
  <p:txStyles>
    <p:titleStyle>
      <a:lvl1pPr algn="ctr" rtl="0" eaLnBrk="0" fontAlgn="base" hangingPunct="0">
        <a:spcBef>
          <a:spcPct val="0"/>
        </a:spcBef>
        <a:spcAft>
          <a:spcPct val="0"/>
        </a:spcAft>
        <a:defRPr kumimoji="1" sz="4400" b="1">
          <a:solidFill>
            <a:schemeClr val="bg1"/>
          </a:solidFill>
          <a:latin typeface="+mj-lt"/>
          <a:ea typeface="+mj-ea"/>
          <a:cs typeface="+mj-cs"/>
        </a:defRPr>
      </a:lvl1pPr>
      <a:lvl2pPr algn="ctr" rtl="0" eaLnBrk="0" fontAlgn="base" hangingPunct="0">
        <a:spcBef>
          <a:spcPct val="0"/>
        </a:spcBef>
        <a:spcAft>
          <a:spcPct val="0"/>
        </a:spcAft>
        <a:defRPr kumimoji="1" sz="4400" b="1">
          <a:solidFill>
            <a:schemeClr val="bg1"/>
          </a:solidFill>
          <a:latin typeface="Arial" charset="0"/>
          <a:ea typeface="新細明體" pitchFamily="18" charset="-120"/>
        </a:defRPr>
      </a:lvl2pPr>
      <a:lvl3pPr algn="ctr" rtl="0" eaLnBrk="0" fontAlgn="base" hangingPunct="0">
        <a:spcBef>
          <a:spcPct val="0"/>
        </a:spcBef>
        <a:spcAft>
          <a:spcPct val="0"/>
        </a:spcAft>
        <a:defRPr kumimoji="1" sz="4400" b="1">
          <a:solidFill>
            <a:schemeClr val="bg1"/>
          </a:solidFill>
          <a:latin typeface="Arial" charset="0"/>
          <a:ea typeface="新細明體" pitchFamily="18" charset="-120"/>
        </a:defRPr>
      </a:lvl3pPr>
      <a:lvl4pPr algn="ctr" rtl="0" eaLnBrk="0" fontAlgn="base" hangingPunct="0">
        <a:spcBef>
          <a:spcPct val="0"/>
        </a:spcBef>
        <a:spcAft>
          <a:spcPct val="0"/>
        </a:spcAft>
        <a:defRPr kumimoji="1" sz="4400" b="1">
          <a:solidFill>
            <a:schemeClr val="bg1"/>
          </a:solidFill>
          <a:latin typeface="Arial" charset="0"/>
          <a:ea typeface="新細明體" pitchFamily="18" charset="-120"/>
        </a:defRPr>
      </a:lvl4pPr>
      <a:lvl5pPr algn="ctr" rtl="0" eaLnBrk="0" fontAlgn="base" hangingPunct="0">
        <a:spcBef>
          <a:spcPct val="0"/>
        </a:spcBef>
        <a:spcAft>
          <a:spcPct val="0"/>
        </a:spcAft>
        <a:defRPr kumimoji="1" sz="4400" b="1">
          <a:solidFill>
            <a:schemeClr val="bg1"/>
          </a:solidFill>
          <a:latin typeface="Arial" charset="0"/>
          <a:ea typeface="新細明體" pitchFamily="18" charset="-120"/>
        </a:defRPr>
      </a:lvl5pPr>
      <a:lvl6pPr marL="457200" algn="ctr" rtl="0" fontAlgn="base">
        <a:spcBef>
          <a:spcPct val="0"/>
        </a:spcBef>
        <a:spcAft>
          <a:spcPct val="0"/>
        </a:spcAft>
        <a:defRPr kumimoji="1" sz="4400" b="1">
          <a:solidFill>
            <a:schemeClr val="bg1"/>
          </a:solidFill>
          <a:latin typeface="Arial" charset="0"/>
          <a:ea typeface="新細明體" pitchFamily="18" charset="-120"/>
        </a:defRPr>
      </a:lvl6pPr>
      <a:lvl7pPr marL="914400" algn="ctr" rtl="0" fontAlgn="base">
        <a:spcBef>
          <a:spcPct val="0"/>
        </a:spcBef>
        <a:spcAft>
          <a:spcPct val="0"/>
        </a:spcAft>
        <a:defRPr kumimoji="1" sz="4400" b="1">
          <a:solidFill>
            <a:schemeClr val="bg1"/>
          </a:solidFill>
          <a:latin typeface="Arial" charset="0"/>
          <a:ea typeface="新細明體" pitchFamily="18" charset="-120"/>
        </a:defRPr>
      </a:lvl7pPr>
      <a:lvl8pPr marL="1371600" algn="ctr" rtl="0" fontAlgn="base">
        <a:spcBef>
          <a:spcPct val="0"/>
        </a:spcBef>
        <a:spcAft>
          <a:spcPct val="0"/>
        </a:spcAft>
        <a:defRPr kumimoji="1" sz="4400" b="1">
          <a:solidFill>
            <a:schemeClr val="bg1"/>
          </a:solidFill>
          <a:latin typeface="Arial" charset="0"/>
          <a:ea typeface="新細明體" pitchFamily="18" charset="-120"/>
        </a:defRPr>
      </a:lvl8pPr>
      <a:lvl9pPr marL="1828800" algn="ctr" rtl="0" fontAlgn="base">
        <a:spcBef>
          <a:spcPct val="0"/>
        </a:spcBef>
        <a:spcAft>
          <a:spcPct val="0"/>
        </a:spcAft>
        <a:defRPr kumimoji="1" sz="4400" b="1">
          <a:solidFill>
            <a:schemeClr val="bg1"/>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6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500">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500">
          <a:solidFill>
            <a:srgbClr val="0000CC"/>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500">
          <a:solidFill>
            <a:srgbClr val="0000CC"/>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1907.11692.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openreview.net/pdf?id=H1eA7AEtv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clanthology.org/2020.tacl-1.5.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hyperlink" Target="https://www.jmlr.org/papers/volume3/bengio03a/bengio03a.pdf"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hyperlink" Target="https://www.jmlr.org/papers/volume3/bengio03a/bengio03a.pdf"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8.bin"/></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jpg"/><Relationship Id="rId7" Type="http://schemas.openxmlformats.org/officeDocument/2006/relationships/image" Target="../media/image56.png"/><Relationship Id="rId12"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2.svg"/><Relationship Id="rId5" Type="http://schemas.openxmlformats.org/officeDocument/2006/relationships/image" Target="../media/image60.png"/><Relationship Id="rId10" Type="http://schemas.openxmlformats.org/officeDocument/2006/relationships/image" Target="../media/image51.png"/><Relationship Id="rId4" Type="http://schemas.openxmlformats.org/officeDocument/2006/relationships/image" Target="../media/image5.png"/><Relationship Id="rId9"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7.bin"/><Relationship Id="rId4" Type="http://schemas.openxmlformats.org/officeDocument/2006/relationships/image" Target="../media/image66.bin"/></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4.jpeg"/><Relationship Id="rId13" Type="http://schemas.openxmlformats.org/officeDocument/2006/relationships/image" Target="../media/image89.jpeg"/><Relationship Id="rId3" Type="http://schemas.openxmlformats.org/officeDocument/2006/relationships/video" Target="https://www.youtube.com/embed/pm8kSceBmNw?feature=oembed" TargetMode="External"/><Relationship Id="rId7" Type="http://schemas.openxmlformats.org/officeDocument/2006/relationships/notesSlide" Target="../notesSlides/notesSlide60.xml"/><Relationship Id="rId12" Type="http://schemas.openxmlformats.org/officeDocument/2006/relationships/image" Target="../media/image88.jpeg"/><Relationship Id="rId2" Type="http://schemas.openxmlformats.org/officeDocument/2006/relationships/video" Target="https://www.youtube.com/embed/Ppf4ApbumcA?feature=oembed" TargetMode="External"/><Relationship Id="rId1" Type="http://schemas.openxmlformats.org/officeDocument/2006/relationships/video" Target="https://www.youtube.com/embed/w80YhQ4nMxI?feature=oembed" TargetMode="External"/><Relationship Id="rId6" Type="http://schemas.openxmlformats.org/officeDocument/2006/relationships/slideLayout" Target="../slideLayouts/slideLayout2.xml"/><Relationship Id="rId11" Type="http://schemas.openxmlformats.org/officeDocument/2006/relationships/image" Target="../media/image87.jpeg"/><Relationship Id="rId5" Type="http://schemas.openxmlformats.org/officeDocument/2006/relationships/video" Target="https://www.youtube.com/embed/GMkszGzFOgw?feature=oembed" TargetMode="External"/><Relationship Id="rId15" Type="http://schemas.openxmlformats.org/officeDocument/2006/relationships/image" Target="../media/image91.jpeg"/><Relationship Id="rId10" Type="http://schemas.openxmlformats.org/officeDocument/2006/relationships/image" Target="../media/image86.jpeg"/><Relationship Id="rId4" Type="http://schemas.openxmlformats.org/officeDocument/2006/relationships/video" Target="https://www.youtube.com/embed/5fqxPOaaqi0?feature=oembed" TargetMode="External"/><Relationship Id="rId9" Type="http://schemas.openxmlformats.org/officeDocument/2006/relationships/image" Target="../media/image85.jpeg"/><Relationship Id="rId1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hyperlink" Target="https://web.stanford.edu/~jurafsky/slp3/10.pdf"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web.stanford.edu/~jurafsky/slp3/12.pdf" TargetMode="External"/><Relationship Id="rId4" Type="http://schemas.openxmlformats.org/officeDocument/2006/relationships/hyperlink" Target="https://web.stanford.edu/~jurafsky/slp3/11.pdf"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pdf/1810.04805.pdf"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arxiv.org/pdf/2203.02155.pdf" TargetMode="External"/><Relationship Id="rId5" Type="http://schemas.openxmlformats.org/officeDocument/2006/relationships/hyperlink" Target="https://arxiv.org/pdf/2005.14165.pdf" TargetMode="External"/><Relationship Id="rId4" Type="http://schemas.openxmlformats.org/officeDocument/2006/relationships/hyperlink" Target="https://www.cs.ubc.ca/~amuham01/LING530/papers/radford2018improving.pdf"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aclanthology.org/2020.acl-main.703.pdf"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www.google.com/url?sa=t&amp;rct=j&amp;q=&amp;esrc=s&amp;source=web&amp;cd=&amp;cad=rja&amp;uact=8&amp;ved=2ahUKEwjCtrTi0euCAxUP32EKHSf8BjEQFnoECAkQAQ&amp;url=https%3A%2F%2Fopenreview.net%2Fpdf%3Fid%3De2TBb5y0yFf&amp;usg=AOvVaw1I9UWT2cCaF14X-Z2TQ4ZD&amp;opi=89978449" TargetMode="External"/><Relationship Id="rId4" Type="http://schemas.openxmlformats.org/officeDocument/2006/relationships/hyperlink" Target="https://www.google.com/url?sa=t&amp;rct=j&amp;q=&amp;esrc=s&amp;source=web&amp;cd=&amp;cad=rja&amp;uact=8&amp;ved=2ahUKEwjnx4aw0euCAxVXQPUHHUuFDygQFnoECAoQAQ&amp;url=https%3A%2F%2Fopenreview.net%2Fpdf%3Fid%3D_VjQlMeSB_J&amp;usg=AOvVaw36MlJadym9V-vX2yMOu3Da&amp;opi=89978449"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arxiv.org/pdf/2111.01243.pdf"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s://arxiv.org/pdf/2107.13586.pdf" TargetMode="External"/><Relationship Id="rId4" Type="http://schemas.openxmlformats.org/officeDocument/2006/relationships/hyperlink" Target="https://arxiv.org/pdf/2003.08271.pdf"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8323" name="Rectangle 3">
            <a:extLst>
              <a:ext uri="{FF2B5EF4-FFF2-40B4-BE49-F238E27FC236}">
                <a16:creationId xmlns:a16="http://schemas.microsoft.com/office/drawing/2014/main" id="{F4B0CFCF-2717-4128-A3F6-30FDED2F6849}"/>
              </a:ext>
            </a:extLst>
          </p:cNvPr>
          <p:cNvSpPr>
            <a:spLocks noGrp="1" noChangeArrowheads="1"/>
          </p:cNvSpPr>
          <p:nvPr>
            <p:ph type="subTitle" idx="1"/>
          </p:nvPr>
        </p:nvSpPr>
        <p:spPr>
          <a:xfrm>
            <a:off x="3840480" y="2194560"/>
            <a:ext cx="8321040" cy="1554480"/>
          </a:xfrm>
        </p:spPr>
        <p:txBody>
          <a:bodyPr/>
          <a:lstStyle/>
          <a:p>
            <a:pPr algn="ctr" eaLnBrk="1" hangingPunct="1"/>
            <a:r>
              <a:rPr lang="en-US" altLang="zh-CN" sz="4400" dirty="0">
                <a:solidFill>
                  <a:schemeClr val="bg1"/>
                </a:solidFill>
                <a:latin typeface="Century Schoolbook" panose="02040604050505020304" pitchFamily="18" charset="0"/>
              </a:rPr>
              <a:t>COMP5423 </a:t>
            </a:r>
            <a:r>
              <a:rPr lang="en-US" altLang="zh-TW" sz="4400" dirty="0">
                <a:solidFill>
                  <a:schemeClr val="bg1"/>
                </a:solidFill>
                <a:latin typeface="Century Schoolbook" panose="02040604050505020304" pitchFamily="18" charset="0"/>
              </a:rPr>
              <a:t>Natural Language Processing</a:t>
            </a:r>
            <a:endParaRPr lang="en-GB" altLang="zh-TW" sz="4400" dirty="0">
              <a:solidFill>
                <a:schemeClr val="bg1"/>
              </a:solidFill>
              <a:latin typeface="Century Schoolbook" panose="020406040505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10</a:t>
            </a:fld>
            <a:endParaRPr kumimoji="0" lang="en-US" altLang="zh-TW" sz="1200">
              <a:latin typeface="+mn-lt"/>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BERT: Masked Language Models  </a:t>
            </a:r>
          </a:p>
          <a:p>
            <a:pPr lvl="1" eaLnBrk="1" hangingPunct="1">
              <a:spcBef>
                <a:spcPts val="600"/>
              </a:spcBef>
            </a:pPr>
            <a:r>
              <a:rPr lang="en-US" altLang="zh-CN" dirty="0"/>
              <a:t>Pre-Training and Fine-Turning</a:t>
            </a:r>
            <a:endParaRPr lang="en-US" sz="2800" dirty="0">
              <a:latin typeface="Calibri" charset="0"/>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2" name="Group 1">
            <a:extLst>
              <a:ext uri="{FF2B5EF4-FFF2-40B4-BE49-F238E27FC236}">
                <a16:creationId xmlns:a16="http://schemas.microsoft.com/office/drawing/2014/main" id="{E0A84810-7627-22F8-465B-6D57871B633A}"/>
              </a:ext>
            </a:extLst>
          </p:cNvPr>
          <p:cNvGrpSpPr/>
          <p:nvPr/>
        </p:nvGrpSpPr>
        <p:grpSpPr>
          <a:xfrm>
            <a:off x="1524000" y="2491747"/>
            <a:ext cx="4134427" cy="4133299"/>
            <a:chOff x="1600200" y="2136872"/>
            <a:chExt cx="4134427" cy="4133299"/>
          </a:xfrm>
        </p:grpSpPr>
        <p:pic>
          <p:nvPicPr>
            <p:cNvPr id="5" name="Picture 4">
              <a:extLst>
                <a:ext uri="{FF2B5EF4-FFF2-40B4-BE49-F238E27FC236}">
                  <a16:creationId xmlns:a16="http://schemas.microsoft.com/office/drawing/2014/main" id="{4D08CAFD-3978-4034-D569-9E9C59331DA5}"/>
                </a:ext>
              </a:extLst>
            </p:cNvPr>
            <p:cNvPicPr>
              <a:picLocks noChangeAspect="1"/>
            </p:cNvPicPr>
            <p:nvPr/>
          </p:nvPicPr>
          <p:blipFill>
            <a:blip r:embed="rId3"/>
            <a:stretch>
              <a:fillRect/>
            </a:stretch>
          </p:blipFill>
          <p:spPr>
            <a:xfrm>
              <a:off x="1600200" y="2136872"/>
              <a:ext cx="4134427" cy="3677163"/>
            </a:xfrm>
            <a:prstGeom prst="rect">
              <a:avLst/>
            </a:prstGeom>
          </p:spPr>
        </p:pic>
        <p:sp>
          <p:nvSpPr>
            <p:cNvPr id="10" name="TextBox 9">
              <a:extLst>
                <a:ext uri="{FF2B5EF4-FFF2-40B4-BE49-F238E27FC236}">
                  <a16:creationId xmlns:a16="http://schemas.microsoft.com/office/drawing/2014/main" id="{2515A391-377C-2381-B03B-7B81B3E3FBCE}"/>
                </a:ext>
              </a:extLst>
            </p:cNvPr>
            <p:cNvSpPr txBox="1"/>
            <p:nvPr/>
          </p:nvSpPr>
          <p:spPr>
            <a:xfrm>
              <a:off x="1992052" y="5870061"/>
              <a:ext cx="3352800" cy="400110"/>
            </a:xfrm>
            <a:prstGeom prst="rect">
              <a:avLst/>
            </a:prstGeom>
            <a:noFill/>
          </p:spPr>
          <p:txBody>
            <a:bodyPr wrap="square">
              <a:spAutoFit/>
            </a:bodyPr>
            <a:lstStyle/>
            <a:p>
              <a:pPr algn="ctr">
                <a:defRPr/>
              </a:pPr>
              <a:r>
                <a:rPr lang="en-US" altLang="zh-CN" sz="2000" dirty="0">
                  <a:solidFill>
                    <a:srgbClr val="000000"/>
                  </a:solidFill>
                  <a:latin typeface="Calibri" panose="020F0502020204030204" pitchFamily="34" charset="0"/>
                  <a:cs typeface="Calibri" panose="020F0502020204030204" pitchFamily="34" charset="0"/>
                </a:rPr>
                <a:t>Single Sentence Classification</a:t>
              </a:r>
              <a:endParaRPr lang="en-US" sz="2000" dirty="0">
                <a:solidFill>
                  <a:srgbClr val="000000"/>
                </a:solidFill>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B785C137-DD46-19E0-9190-A19440ABA91A}"/>
              </a:ext>
            </a:extLst>
          </p:cNvPr>
          <p:cNvGrpSpPr/>
          <p:nvPr/>
        </p:nvGrpSpPr>
        <p:grpSpPr>
          <a:xfrm>
            <a:off x="6409752" y="2488475"/>
            <a:ext cx="4105848" cy="4140925"/>
            <a:chOff x="6257352" y="2133600"/>
            <a:chExt cx="4105848" cy="4140925"/>
          </a:xfrm>
        </p:grpSpPr>
        <p:pic>
          <p:nvPicPr>
            <p:cNvPr id="8" name="Picture 7">
              <a:extLst>
                <a:ext uri="{FF2B5EF4-FFF2-40B4-BE49-F238E27FC236}">
                  <a16:creationId xmlns:a16="http://schemas.microsoft.com/office/drawing/2014/main" id="{23F61165-3EBD-FB60-33AA-6BB61C6E8B39}"/>
                </a:ext>
              </a:extLst>
            </p:cNvPr>
            <p:cNvPicPr>
              <a:picLocks noChangeAspect="1"/>
            </p:cNvPicPr>
            <p:nvPr/>
          </p:nvPicPr>
          <p:blipFill>
            <a:blip r:embed="rId4"/>
            <a:stretch>
              <a:fillRect/>
            </a:stretch>
          </p:blipFill>
          <p:spPr>
            <a:xfrm>
              <a:off x="6257352" y="2133600"/>
              <a:ext cx="4105848" cy="3715268"/>
            </a:xfrm>
            <a:prstGeom prst="rect">
              <a:avLst/>
            </a:prstGeom>
          </p:spPr>
        </p:pic>
        <p:sp>
          <p:nvSpPr>
            <p:cNvPr id="11" name="TextBox 10">
              <a:extLst>
                <a:ext uri="{FF2B5EF4-FFF2-40B4-BE49-F238E27FC236}">
                  <a16:creationId xmlns:a16="http://schemas.microsoft.com/office/drawing/2014/main" id="{11117102-6526-DEC1-FB21-B1EA5CF3CD2D}"/>
                </a:ext>
              </a:extLst>
            </p:cNvPr>
            <p:cNvSpPr txBox="1"/>
            <p:nvPr/>
          </p:nvSpPr>
          <p:spPr>
            <a:xfrm>
              <a:off x="6629400" y="5874415"/>
              <a:ext cx="3352800" cy="400110"/>
            </a:xfrm>
            <a:prstGeom prst="rect">
              <a:avLst/>
            </a:prstGeom>
            <a:noFill/>
          </p:spPr>
          <p:txBody>
            <a:bodyPr wrap="square">
              <a:spAutoFit/>
            </a:bodyPr>
            <a:lstStyle/>
            <a:p>
              <a:pPr algn="ctr">
                <a:defRPr/>
              </a:pPr>
              <a:r>
                <a:rPr lang="en-US" altLang="zh-CN" sz="2000" dirty="0">
                  <a:solidFill>
                    <a:srgbClr val="000000"/>
                  </a:solidFill>
                  <a:latin typeface="Calibri" panose="020F0502020204030204" pitchFamily="34" charset="0"/>
                  <a:cs typeface="Calibri" panose="020F0502020204030204" pitchFamily="34" charset="0"/>
                </a:rPr>
                <a:t>Sentence Pair Classification</a:t>
              </a:r>
              <a:endParaRPr lang="en-US" sz="2000" dirty="0">
                <a:solidFill>
                  <a:srgbClr val="0000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695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11</a:t>
            </a:fld>
            <a:endParaRPr kumimoji="0" lang="en-US" altLang="zh-TW" sz="1200">
              <a:latin typeface="+mn-lt"/>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BERT: Masked Language Models  </a:t>
            </a:r>
          </a:p>
          <a:p>
            <a:pPr lvl="1" eaLnBrk="1" hangingPunct="1">
              <a:spcBef>
                <a:spcPts val="600"/>
              </a:spcBef>
            </a:pPr>
            <a:r>
              <a:rPr lang="en-US" altLang="zh-CN" dirty="0"/>
              <a:t>Pre-Training and Fine-Turning</a:t>
            </a:r>
            <a:endParaRPr lang="en-US" sz="2800" dirty="0">
              <a:latin typeface="Calibri" charset="0"/>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2" name="Group 1">
            <a:extLst>
              <a:ext uri="{FF2B5EF4-FFF2-40B4-BE49-F238E27FC236}">
                <a16:creationId xmlns:a16="http://schemas.microsoft.com/office/drawing/2014/main" id="{524346D0-DBCE-EE64-522C-C40F1AE99DC3}"/>
              </a:ext>
            </a:extLst>
          </p:cNvPr>
          <p:cNvGrpSpPr/>
          <p:nvPr/>
        </p:nvGrpSpPr>
        <p:grpSpPr>
          <a:xfrm>
            <a:off x="6371636" y="2607545"/>
            <a:ext cx="4220164" cy="4017501"/>
            <a:chOff x="1905000" y="2252670"/>
            <a:chExt cx="4220164" cy="4017501"/>
          </a:xfrm>
        </p:grpSpPr>
        <p:pic>
          <p:nvPicPr>
            <p:cNvPr id="4" name="Picture 3">
              <a:extLst>
                <a:ext uri="{FF2B5EF4-FFF2-40B4-BE49-F238E27FC236}">
                  <a16:creationId xmlns:a16="http://schemas.microsoft.com/office/drawing/2014/main" id="{FE52B5AA-0556-FC82-02DC-0B5282803543}"/>
                </a:ext>
              </a:extLst>
            </p:cNvPr>
            <p:cNvPicPr>
              <a:picLocks noChangeAspect="1"/>
            </p:cNvPicPr>
            <p:nvPr/>
          </p:nvPicPr>
          <p:blipFill>
            <a:blip r:embed="rId3"/>
            <a:stretch>
              <a:fillRect/>
            </a:stretch>
          </p:blipFill>
          <p:spPr>
            <a:xfrm>
              <a:off x="1905000" y="2252670"/>
              <a:ext cx="4220164" cy="3543795"/>
            </a:xfrm>
            <a:prstGeom prst="rect">
              <a:avLst/>
            </a:prstGeom>
          </p:spPr>
        </p:pic>
        <p:sp>
          <p:nvSpPr>
            <p:cNvPr id="9" name="TextBox 8">
              <a:extLst>
                <a:ext uri="{FF2B5EF4-FFF2-40B4-BE49-F238E27FC236}">
                  <a16:creationId xmlns:a16="http://schemas.microsoft.com/office/drawing/2014/main" id="{10D62327-3508-1BB5-F60A-F59C88D2637B}"/>
                </a:ext>
              </a:extLst>
            </p:cNvPr>
            <p:cNvSpPr txBox="1"/>
            <p:nvPr/>
          </p:nvSpPr>
          <p:spPr>
            <a:xfrm>
              <a:off x="2373053" y="5870061"/>
              <a:ext cx="3352800" cy="400110"/>
            </a:xfrm>
            <a:prstGeom prst="rect">
              <a:avLst/>
            </a:prstGeom>
            <a:noFill/>
          </p:spPr>
          <p:txBody>
            <a:bodyPr wrap="square">
              <a:spAutoFit/>
            </a:bodyPr>
            <a:lstStyle/>
            <a:p>
              <a:pPr algn="ctr">
                <a:defRPr/>
              </a:pPr>
              <a:r>
                <a:rPr lang="en-US" altLang="zh-CN" sz="2000" dirty="0">
                  <a:solidFill>
                    <a:srgbClr val="000000"/>
                  </a:solidFill>
                  <a:latin typeface="Calibri" panose="020F0502020204030204" pitchFamily="34" charset="0"/>
                  <a:cs typeface="Calibri" panose="020F0502020204030204" pitchFamily="34" charset="0"/>
                </a:rPr>
                <a:t>Answer Extraction</a:t>
              </a:r>
              <a:endParaRPr lang="en-US" sz="2000" dirty="0">
                <a:solidFill>
                  <a:srgbClr val="000000"/>
                </a:solidFill>
                <a:latin typeface="Calibri" panose="020F0502020204030204" pitchFamily="34" charset="0"/>
                <a:cs typeface="Calibri" panose="020F0502020204030204" pitchFamily="34" charset="0"/>
              </a:endParaRPr>
            </a:p>
          </p:txBody>
        </p:sp>
      </p:grpSp>
      <p:grpSp>
        <p:nvGrpSpPr>
          <p:cNvPr id="3" name="Group 2">
            <a:extLst>
              <a:ext uri="{FF2B5EF4-FFF2-40B4-BE49-F238E27FC236}">
                <a16:creationId xmlns:a16="http://schemas.microsoft.com/office/drawing/2014/main" id="{0964EF4C-69D5-38DF-379A-E0F555EE93AA}"/>
              </a:ext>
            </a:extLst>
          </p:cNvPr>
          <p:cNvGrpSpPr/>
          <p:nvPr/>
        </p:nvGrpSpPr>
        <p:grpSpPr>
          <a:xfrm>
            <a:off x="1523415" y="2564675"/>
            <a:ext cx="4191585" cy="4064725"/>
            <a:chOff x="6095416" y="2209800"/>
            <a:chExt cx="4191585" cy="4064725"/>
          </a:xfrm>
        </p:grpSpPr>
        <p:pic>
          <p:nvPicPr>
            <p:cNvPr id="7" name="Picture 6">
              <a:extLst>
                <a:ext uri="{FF2B5EF4-FFF2-40B4-BE49-F238E27FC236}">
                  <a16:creationId xmlns:a16="http://schemas.microsoft.com/office/drawing/2014/main" id="{51C31094-5DFF-2B45-178A-6E59C9C9DE2D}"/>
                </a:ext>
              </a:extLst>
            </p:cNvPr>
            <p:cNvPicPr>
              <a:picLocks noChangeAspect="1"/>
            </p:cNvPicPr>
            <p:nvPr/>
          </p:nvPicPr>
          <p:blipFill>
            <a:blip r:embed="rId4"/>
            <a:stretch>
              <a:fillRect/>
            </a:stretch>
          </p:blipFill>
          <p:spPr>
            <a:xfrm>
              <a:off x="6095416" y="2209800"/>
              <a:ext cx="4191585" cy="3629532"/>
            </a:xfrm>
            <a:prstGeom prst="rect">
              <a:avLst/>
            </a:prstGeom>
          </p:spPr>
        </p:pic>
        <p:sp>
          <p:nvSpPr>
            <p:cNvPr id="10" name="TextBox 9">
              <a:extLst>
                <a:ext uri="{FF2B5EF4-FFF2-40B4-BE49-F238E27FC236}">
                  <a16:creationId xmlns:a16="http://schemas.microsoft.com/office/drawing/2014/main" id="{648D094F-4B6C-508C-7CAF-87AA2497C6C9}"/>
                </a:ext>
              </a:extLst>
            </p:cNvPr>
            <p:cNvSpPr txBox="1"/>
            <p:nvPr/>
          </p:nvSpPr>
          <p:spPr>
            <a:xfrm>
              <a:off x="6400800" y="5874415"/>
              <a:ext cx="3352800" cy="400110"/>
            </a:xfrm>
            <a:prstGeom prst="rect">
              <a:avLst/>
            </a:prstGeom>
            <a:noFill/>
          </p:spPr>
          <p:txBody>
            <a:bodyPr wrap="square">
              <a:spAutoFit/>
            </a:bodyPr>
            <a:lstStyle/>
            <a:p>
              <a:pPr algn="ctr">
                <a:defRPr/>
              </a:pPr>
              <a:r>
                <a:rPr lang="en-US" altLang="zh-CN" sz="2000" dirty="0">
                  <a:solidFill>
                    <a:srgbClr val="000000"/>
                  </a:solidFill>
                  <a:latin typeface="Calibri" panose="020F0502020204030204" pitchFamily="34" charset="0"/>
                  <a:cs typeface="Calibri" panose="020F0502020204030204" pitchFamily="34" charset="0"/>
                </a:rPr>
                <a:t>Named Entity Tagging</a:t>
              </a:r>
              <a:endParaRPr lang="en-US" sz="2000" dirty="0">
                <a:solidFill>
                  <a:srgbClr val="0000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28799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BERT: Masked Language Models  </a:t>
            </a:r>
          </a:p>
          <a:p>
            <a:pPr lvl="1" eaLnBrk="1" hangingPunct="1">
              <a:spcBef>
                <a:spcPts val="600"/>
              </a:spcBef>
            </a:pPr>
            <a:r>
              <a:rPr lang="en-US" altLang="zh-CN" dirty="0"/>
              <a:t>BERT-Base, BERT-Large</a:t>
            </a:r>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solidFill>
                <a:srgbClr val="3399FF"/>
              </a:solidFill>
            </a:endParaRPr>
          </a:p>
          <a:p>
            <a:pPr lvl="1" eaLnBrk="1" hangingPunct="1">
              <a:spcBef>
                <a:spcPts val="600"/>
              </a:spcBef>
            </a:pPr>
            <a:endParaRPr lang="en-US" sz="2800" dirty="0">
              <a:latin typeface="Calibri" charset="0"/>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3" name="Group 2">
            <a:extLst>
              <a:ext uri="{FF2B5EF4-FFF2-40B4-BE49-F238E27FC236}">
                <a16:creationId xmlns:a16="http://schemas.microsoft.com/office/drawing/2014/main" id="{CBBD08F3-BDFE-45E1-0CC5-1E5DCFFF4A61}"/>
              </a:ext>
            </a:extLst>
          </p:cNvPr>
          <p:cNvGrpSpPr/>
          <p:nvPr/>
        </p:nvGrpSpPr>
        <p:grpSpPr>
          <a:xfrm>
            <a:off x="3313834" y="2590800"/>
            <a:ext cx="5564329" cy="3886200"/>
            <a:chOff x="3313834" y="2590800"/>
            <a:chExt cx="5564329" cy="3886200"/>
          </a:xfrm>
        </p:grpSpPr>
        <p:pic>
          <p:nvPicPr>
            <p:cNvPr id="5" name="Picture 4">
              <a:extLst>
                <a:ext uri="{FF2B5EF4-FFF2-40B4-BE49-F238E27FC236}">
                  <a16:creationId xmlns:a16="http://schemas.microsoft.com/office/drawing/2014/main" id="{E68F7A7C-3012-5B07-2B15-E7AEB70C5073}"/>
                </a:ext>
              </a:extLst>
            </p:cNvPr>
            <p:cNvPicPr>
              <a:picLocks noChangeAspect="1"/>
            </p:cNvPicPr>
            <p:nvPr/>
          </p:nvPicPr>
          <p:blipFill rotWithShape="1">
            <a:blip r:embed="rId3">
              <a:extLst>
                <a:ext uri="{28A0092B-C50C-407E-A947-70E740481C1C}">
                  <a14:useLocalDpi xmlns:a14="http://schemas.microsoft.com/office/drawing/2010/main" val="0"/>
                </a:ext>
              </a:extLst>
            </a:blip>
            <a:srcRect l="6665" t="6050" r="5289" b="6977"/>
            <a:stretch/>
          </p:blipFill>
          <p:spPr>
            <a:xfrm>
              <a:off x="3464069" y="3581400"/>
              <a:ext cx="5263861" cy="2895600"/>
            </a:xfrm>
            <a:prstGeom prst="rect">
              <a:avLst/>
            </a:prstGeom>
          </p:spPr>
        </p:pic>
        <p:pic>
          <p:nvPicPr>
            <p:cNvPr id="10" name="Picture 9">
              <a:extLst>
                <a:ext uri="{FF2B5EF4-FFF2-40B4-BE49-F238E27FC236}">
                  <a16:creationId xmlns:a16="http://schemas.microsoft.com/office/drawing/2014/main" id="{68DC7351-8FB3-7B29-8F5C-3BCD4A9C7B39}"/>
                </a:ext>
              </a:extLst>
            </p:cNvPr>
            <p:cNvPicPr>
              <a:picLocks noChangeAspect="1"/>
            </p:cNvPicPr>
            <p:nvPr/>
          </p:nvPicPr>
          <p:blipFill>
            <a:blip r:embed="rId4"/>
            <a:stretch>
              <a:fillRect/>
            </a:stretch>
          </p:blipFill>
          <p:spPr>
            <a:xfrm>
              <a:off x="3313834" y="2590800"/>
              <a:ext cx="5564329" cy="908812"/>
            </a:xfrm>
            <a:prstGeom prst="rect">
              <a:avLst/>
            </a:prstGeom>
          </p:spPr>
        </p:pic>
      </p:grpSp>
    </p:spTree>
    <p:extLst>
      <p:ext uri="{BB962C8B-B14F-4D97-AF65-F5344CB8AC3E}">
        <p14:creationId xmlns:p14="http://schemas.microsoft.com/office/powerpoint/2010/main" val="2719404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13</a:t>
            </a:fld>
            <a:endParaRPr kumimoji="0" lang="en-US" altLang="zh-TW" sz="1200" dirty="0">
              <a:latin typeface="+mn-lt"/>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5163308"/>
          </a:xfrm>
          <a:solidFill>
            <a:schemeClr val="bg1"/>
          </a:solidFill>
        </p:spPr>
        <p:txBody>
          <a:bodyPr/>
          <a:lstStyle/>
          <a:p>
            <a:pPr eaLnBrk="1" hangingPunct="1">
              <a:spcBef>
                <a:spcPts val="600"/>
              </a:spcBef>
            </a:pPr>
            <a:r>
              <a:rPr lang="en-US" altLang="zh-CN" dirty="0"/>
              <a:t>BERT Variations</a:t>
            </a:r>
          </a:p>
          <a:p>
            <a:pPr lvl="1" eaLnBrk="1" hangingPunct="1">
              <a:spcBef>
                <a:spcPts val="600"/>
              </a:spcBef>
            </a:pPr>
            <a:r>
              <a:rPr lang="en-US" altLang="zh-CN" dirty="0" err="1"/>
              <a:t>RoBERTa</a:t>
            </a:r>
            <a:r>
              <a:rPr lang="en-US" altLang="zh-CN" dirty="0"/>
              <a:t>: </a:t>
            </a:r>
            <a:r>
              <a:rPr lang="en-US" altLang="zh-CN" dirty="0">
                <a:solidFill>
                  <a:srgbClr val="666699"/>
                </a:solidFill>
                <a:hlinkClick r:id="rId3">
                  <a:extLst>
                    <a:ext uri="{A12FA001-AC4F-418D-AE19-62706E023703}">
                      <ahyp:hlinkClr xmlns:ahyp="http://schemas.microsoft.com/office/drawing/2018/hyperlinkcolor" val="tx"/>
                    </a:ext>
                  </a:extLst>
                </a:hlinkClick>
              </a:rPr>
              <a:t>BoBERTa: A </a:t>
            </a:r>
            <a:r>
              <a:rPr lang="en-US" altLang="zh-CN" dirty="0">
                <a:solidFill>
                  <a:srgbClr val="FF0000"/>
                </a:solidFill>
                <a:hlinkClick r:id="rId3">
                  <a:extLst>
                    <a:ext uri="{A12FA001-AC4F-418D-AE19-62706E023703}">
                      <ahyp:hlinkClr xmlns:ahyp="http://schemas.microsoft.com/office/drawing/2018/hyperlinkcolor" val="tx"/>
                    </a:ext>
                  </a:extLst>
                </a:hlinkClick>
              </a:rPr>
              <a:t>R</a:t>
            </a:r>
            <a:r>
              <a:rPr lang="en-US" altLang="zh-CN" dirty="0">
                <a:solidFill>
                  <a:srgbClr val="666699"/>
                </a:solidFill>
                <a:hlinkClick r:id="rId3">
                  <a:extLst>
                    <a:ext uri="{A12FA001-AC4F-418D-AE19-62706E023703}">
                      <ahyp:hlinkClr xmlns:ahyp="http://schemas.microsoft.com/office/drawing/2018/hyperlinkcolor" val="tx"/>
                    </a:ext>
                  </a:extLst>
                </a:hlinkClick>
              </a:rPr>
              <a:t>obustly </a:t>
            </a:r>
            <a:r>
              <a:rPr lang="en-US" altLang="zh-CN" dirty="0">
                <a:solidFill>
                  <a:srgbClr val="FF0000"/>
                </a:solidFill>
                <a:hlinkClick r:id="rId3">
                  <a:extLst>
                    <a:ext uri="{A12FA001-AC4F-418D-AE19-62706E023703}">
                      <ahyp:hlinkClr xmlns:ahyp="http://schemas.microsoft.com/office/drawing/2018/hyperlinkcolor" val="tx"/>
                    </a:ext>
                  </a:extLst>
                </a:hlinkClick>
              </a:rPr>
              <a:t>O</a:t>
            </a:r>
            <a:r>
              <a:rPr lang="en-US" altLang="zh-CN" dirty="0">
                <a:solidFill>
                  <a:srgbClr val="666699"/>
                </a:solidFill>
                <a:hlinkClick r:id="rId3">
                  <a:extLst>
                    <a:ext uri="{A12FA001-AC4F-418D-AE19-62706E023703}">
                      <ahyp:hlinkClr xmlns:ahyp="http://schemas.microsoft.com/office/drawing/2018/hyperlinkcolor" val="tx"/>
                    </a:ext>
                  </a:extLst>
                </a:hlinkClick>
              </a:rPr>
              <a:t>ptimized </a:t>
            </a:r>
            <a:r>
              <a:rPr lang="en-US" altLang="zh-CN" dirty="0">
                <a:solidFill>
                  <a:srgbClr val="FF0000"/>
                </a:solidFill>
                <a:hlinkClick r:id="rId3">
                  <a:extLst>
                    <a:ext uri="{A12FA001-AC4F-418D-AE19-62706E023703}">
                      <ahyp:hlinkClr xmlns:ahyp="http://schemas.microsoft.com/office/drawing/2018/hyperlinkcolor" val="tx"/>
                    </a:ext>
                  </a:extLst>
                </a:hlinkClick>
              </a:rPr>
              <a:t>BERT</a:t>
            </a:r>
            <a:r>
              <a:rPr lang="en-US" altLang="zh-CN" dirty="0">
                <a:solidFill>
                  <a:srgbClr val="666699"/>
                </a:solidFill>
                <a:hlinkClick r:id="rId3">
                  <a:extLst>
                    <a:ext uri="{A12FA001-AC4F-418D-AE19-62706E023703}">
                      <ahyp:hlinkClr xmlns:ahyp="http://schemas.microsoft.com/office/drawing/2018/hyperlinkcolor" val="tx"/>
                    </a:ext>
                  </a:extLst>
                </a:hlinkClick>
              </a:rPr>
              <a:t> Pre-Training </a:t>
            </a:r>
            <a:r>
              <a:rPr lang="en-US" altLang="zh-CN" dirty="0">
                <a:solidFill>
                  <a:srgbClr val="FF0000"/>
                </a:solidFill>
                <a:hlinkClick r:id="rId3">
                  <a:extLst>
                    <a:ext uri="{A12FA001-AC4F-418D-AE19-62706E023703}">
                      <ahyp:hlinkClr xmlns:ahyp="http://schemas.microsoft.com/office/drawing/2018/hyperlinkcolor" val="tx"/>
                    </a:ext>
                  </a:extLst>
                </a:hlinkClick>
              </a:rPr>
              <a:t>A</a:t>
            </a:r>
            <a:r>
              <a:rPr lang="en-US" altLang="zh-CN" dirty="0">
                <a:solidFill>
                  <a:srgbClr val="666699"/>
                </a:solidFill>
                <a:hlinkClick r:id="rId3">
                  <a:extLst>
                    <a:ext uri="{A12FA001-AC4F-418D-AE19-62706E023703}">
                      <ahyp:hlinkClr xmlns:ahyp="http://schemas.microsoft.com/office/drawing/2018/hyperlinkcolor" val="tx"/>
                    </a:ext>
                  </a:extLst>
                </a:hlinkClick>
              </a:rPr>
              <a:t>pproach</a:t>
            </a:r>
            <a:r>
              <a:rPr lang="en-US" altLang="zh-CN" dirty="0"/>
              <a:t>, arXiv’2019.</a:t>
            </a:r>
          </a:p>
          <a:p>
            <a:pPr lvl="2" eaLnBrk="1" hangingPunct="1">
              <a:spcBef>
                <a:spcPts val="600"/>
              </a:spcBef>
            </a:pPr>
            <a:r>
              <a:rPr lang="en-US" dirty="0"/>
              <a:t>Employ</a:t>
            </a:r>
            <a:r>
              <a:rPr lang="en-US" altLang="zh-CN" dirty="0"/>
              <a:t>s</a:t>
            </a:r>
            <a:r>
              <a:rPr lang="en-US" dirty="0"/>
              <a:t> </a:t>
            </a:r>
            <a:r>
              <a:rPr lang="en-US" altLang="zh-CN" dirty="0"/>
              <a:t>dynamic masking and remove </a:t>
            </a:r>
            <a:r>
              <a:rPr lang="en-US" dirty="0"/>
              <a:t>next sentence prediction.</a:t>
            </a:r>
            <a:endParaRPr lang="en-US" altLang="zh-CN" dirty="0"/>
          </a:p>
          <a:p>
            <a:pPr lvl="1" eaLnBrk="1" hangingPunct="1">
              <a:spcBef>
                <a:spcPts val="600"/>
              </a:spcBef>
            </a:pPr>
            <a:r>
              <a:rPr lang="en-US" altLang="zh-CN" dirty="0"/>
              <a:t>ALBERT: </a:t>
            </a:r>
            <a:r>
              <a:rPr lang="en-US" dirty="0">
                <a:solidFill>
                  <a:srgbClr val="666699"/>
                </a:solidFill>
                <a:hlinkClick r:id="rId4">
                  <a:extLst>
                    <a:ext uri="{A12FA001-AC4F-418D-AE19-62706E023703}">
                      <ahyp:hlinkClr xmlns:ahyp="http://schemas.microsoft.com/office/drawing/2018/hyperlinkcolor" val="tx"/>
                    </a:ext>
                  </a:extLst>
                </a:hlinkClick>
              </a:rPr>
              <a:t>ALBERT: </a:t>
            </a:r>
            <a:r>
              <a:rPr lang="en-US" dirty="0">
                <a:solidFill>
                  <a:srgbClr val="FF0000"/>
                </a:solidFill>
                <a:hlinkClick r:id="rId4">
                  <a:extLst>
                    <a:ext uri="{A12FA001-AC4F-418D-AE19-62706E023703}">
                      <ahyp:hlinkClr xmlns:ahyp="http://schemas.microsoft.com/office/drawing/2018/hyperlinkcolor" val="tx"/>
                    </a:ext>
                  </a:extLst>
                </a:hlinkClick>
              </a:rPr>
              <a:t>A L</a:t>
            </a:r>
            <a:r>
              <a:rPr lang="en-US" dirty="0">
                <a:solidFill>
                  <a:srgbClr val="666699"/>
                </a:solidFill>
                <a:hlinkClick r:id="rId4">
                  <a:extLst>
                    <a:ext uri="{A12FA001-AC4F-418D-AE19-62706E023703}">
                      <ahyp:hlinkClr xmlns:ahyp="http://schemas.microsoft.com/office/drawing/2018/hyperlinkcolor" val="tx"/>
                    </a:ext>
                  </a:extLst>
                </a:hlinkClick>
              </a:rPr>
              <a:t>ite </a:t>
            </a:r>
            <a:r>
              <a:rPr lang="en-US" dirty="0">
                <a:solidFill>
                  <a:srgbClr val="FF0000"/>
                </a:solidFill>
                <a:hlinkClick r:id="rId4">
                  <a:extLst>
                    <a:ext uri="{A12FA001-AC4F-418D-AE19-62706E023703}">
                      <ahyp:hlinkClr xmlns:ahyp="http://schemas.microsoft.com/office/drawing/2018/hyperlinkcolor" val="tx"/>
                    </a:ext>
                  </a:extLst>
                </a:hlinkClick>
              </a:rPr>
              <a:t>BERT</a:t>
            </a:r>
            <a:r>
              <a:rPr lang="en-US" dirty="0">
                <a:solidFill>
                  <a:srgbClr val="666699"/>
                </a:solidFill>
                <a:hlinkClick r:id="rId4">
                  <a:extLst>
                    <a:ext uri="{A12FA001-AC4F-418D-AE19-62706E023703}">
                      <ahyp:hlinkClr xmlns:ahyp="http://schemas.microsoft.com/office/drawing/2018/hyperlinkcolor" val="tx"/>
                    </a:ext>
                  </a:extLst>
                </a:hlinkClick>
              </a:rPr>
              <a:t> for Self-supervised Learning of Language Representations</a:t>
            </a:r>
            <a:r>
              <a:rPr lang="en-US" altLang="zh-CN" dirty="0"/>
              <a:t>, ICLR’2020.</a:t>
            </a:r>
          </a:p>
          <a:p>
            <a:pPr lvl="2" eaLnBrk="1" hangingPunct="1">
              <a:spcBef>
                <a:spcPts val="600"/>
              </a:spcBef>
            </a:pPr>
            <a:r>
              <a:rPr lang="en-US" altLang="zh-CN" dirty="0"/>
              <a:t>Proposes parameter reduction techniques. </a:t>
            </a:r>
          </a:p>
          <a:p>
            <a:pPr lvl="2" eaLnBrk="1" hangingPunct="1">
              <a:spcBef>
                <a:spcPts val="600"/>
              </a:spcBef>
            </a:pPr>
            <a:endParaRPr lang="en-US" altLang="zh-CN" dirty="0"/>
          </a:p>
          <a:p>
            <a:pPr lvl="2" eaLnBrk="1" hangingPunct="1">
              <a:spcBef>
                <a:spcPts val="600"/>
              </a:spcBef>
            </a:pPr>
            <a:endParaRPr lang="en-US" altLang="zh-CN" dirty="0"/>
          </a:p>
          <a:p>
            <a:pPr lvl="2" eaLnBrk="1" hangingPunct="1">
              <a:spcBef>
                <a:spcPts val="600"/>
              </a:spcBef>
            </a:pPr>
            <a:endParaRPr lang="en-US" altLang="zh-CN" dirty="0"/>
          </a:p>
          <a:p>
            <a:pPr lvl="2" eaLnBrk="1" hangingPunct="1">
              <a:spcBef>
                <a:spcPts val="2400"/>
              </a:spcBef>
            </a:pPr>
            <a:r>
              <a:rPr lang="en-US" altLang="zh-CN" dirty="0"/>
              <a:t>NSP (Next Sentence Prediction) </a:t>
            </a:r>
            <a:r>
              <a:rPr lang="en-US" altLang="zh-CN" dirty="0">
                <a:sym typeface="Symbol" panose="05050102010706020507" pitchFamily="18" charset="2"/>
              </a:rPr>
              <a:t> SOP (Sentence Order Prediction)</a:t>
            </a:r>
            <a:endParaRPr lang="en-US" altLang="zh-CN" dirty="0"/>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2" name="Picture 1">
            <a:extLst>
              <a:ext uri="{FF2B5EF4-FFF2-40B4-BE49-F238E27FC236}">
                <a16:creationId xmlns:a16="http://schemas.microsoft.com/office/drawing/2014/main" id="{CF45E7E7-E3F6-2BF0-C195-7395C507A628}"/>
              </a:ext>
            </a:extLst>
          </p:cNvPr>
          <p:cNvPicPr>
            <a:picLocks noChangeAspect="1"/>
          </p:cNvPicPr>
          <p:nvPr/>
        </p:nvPicPr>
        <p:blipFill>
          <a:blip r:embed="rId5"/>
          <a:stretch>
            <a:fillRect/>
          </a:stretch>
        </p:blipFill>
        <p:spPr>
          <a:xfrm>
            <a:off x="3851296" y="4648200"/>
            <a:ext cx="4489407" cy="1501564"/>
          </a:xfrm>
          <a:prstGeom prst="rect">
            <a:avLst/>
          </a:prstGeom>
        </p:spPr>
      </p:pic>
    </p:spTree>
    <p:extLst>
      <p:ext uri="{BB962C8B-B14F-4D97-AF65-F5344CB8AC3E}">
        <p14:creationId xmlns:p14="http://schemas.microsoft.com/office/powerpoint/2010/main" val="107646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14</a:t>
            </a:fld>
            <a:endParaRPr kumimoji="0" lang="en-US" altLang="zh-TW" sz="1200" dirty="0">
              <a:latin typeface="+mn-lt"/>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BERT Variations</a:t>
            </a:r>
          </a:p>
          <a:p>
            <a:pPr lvl="1" eaLnBrk="1" hangingPunct="1">
              <a:spcBef>
                <a:spcPts val="600"/>
              </a:spcBef>
            </a:pPr>
            <a:r>
              <a:rPr lang="en-US" altLang="zh-CN" dirty="0" err="1"/>
              <a:t>SpanBERT</a:t>
            </a:r>
            <a:r>
              <a:rPr lang="en-US" altLang="zh-CN" dirty="0"/>
              <a:t>: </a:t>
            </a:r>
            <a:r>
              <a:rPr lang="en-US" altLang="zh-CN" dirty="0">
                <a:hlinkClick r:id="rId3"/>
              </a:rPr>
              <a:t>Improving Pre-training by Representing and Predicting Spans</a:t>
            </a:r>
            <a:r>
              <a:rPr lang="en-US" altLang="zh-CN" dirty="0"/>
              <a:t>, TACL’2020.</a:t>
            </a:r>
          </a:p>
          <a:p>
            <a:pPr lvl="2" eaLnBrk="1" hangingPunct="1">
              <a:spcBef>
                <a:spcPts val="600"/>
              </a:spcBef>
            </a:pPr>
            <a:r>
              <a:rPr lang="en-US" altLang="zh-CN" dirty="0"/>
              <a:t>Masks random contiguous spans, rather than random individual tokens.</a:t>
            </a:r>
          </a:p>
          <a:p>
            <a:pPr lvl="2" eaLnBrk="1" hangingPunct="1">
              <a:spcBef>
                <a:spcPts val="600"/>
              </a:spcBef>
            </a:pPr>
            <a:r>
              <a:rPr lang="en-US" altLang="zh-CN" dirty="0"/>
              <a:t>Trains the model based on tokens at the start and end of the boundary of span to predict the entire marked spans.  </a:t>
            </a:r>
          </a:p>
          <a:p>
            <a:pPr lvl="2" eaLnBrk="1" hangingPunct="1">
              <a:spcBef>
                <a:spcPts val="600"/>
              </a:spcBef>
            </a:pPr>
            <a:endParaRPr lang="en-US" altLang="zh-CN" dirty="0"/>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Tree>
    <p:extLst>
      <p:ext uri="{BB962C8B-B14F-4D97-AF65-F5344CB8AC3E}">
        <p14:creationId xmlns:p14="http://schemas.microsoft.com/office/powerpoint/2010/main" val="3205328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15</a:t>
            </a:fld>
            <a:endParaRPr kumimoji="0" lang="en-US" altLang="zh-TW" sz="1200">
              <a:latin typeface="+mn-lt"/>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5" name="Group 4">
            <a:extLst>
              <a:ext uri="{FF2B5EF4-FFF2-40B4-BE49-F238E27FC236}">
                <a16:creationId xmlns:a16="http://schemas.microsoft.com/office/drawing/2014/main" id="{951039C2-872F-BBB1-0822-E65BC56F89E7}"/>
              </a:ext>
            </a:extLst>
          </p:cNvPr>
          <p:cNvGrpSpPr/>
          <p:nvPr/>
        </p:nvGrpSpPr>
        <p:grpSpPr>
          <a:xfrm>
            <a:off x="609600" y="1676400"/>
            <a:ext cx="10972800" cy="4724400"/>
            <a:chOff x="38100" y="2684621"/>
            <a:chExt cx="10972800" cy="4724400"/>
          </a:xfrm>
        </p:grpSpPr>
        <p:pic>
          <p:nvPicPr>
            <p:cNvPr id="3" name="Picture 2">
              <a:extLst>
                <a:ext uri="{FF2B5EF4-FFF2-40B4-BE49-F238E27FC236}">
                  <a16:creationId xmlns:a16="http://schemas.microsoft.com/office/drawing/2014/main" id="{AAB22D1A-51A4-843A-5378-E9B3C47DBD4C}"/>
                </a:ext>
              </a:extLst>
            </p:cNvPr>
            <p:cNvPicPr>
              <a:picLocks noChangeAspect="1"/>
            </p:cNvPicPr>
            <p:nvPr/>
          </p:nvPicPr>
          <p:blipFill>
            <a:blip r:embed="rId3"/>
            <a:stretch>
              <a:fillRect/>
            </a:stretch>
          </p:blipFill>
          <p:spPr>
            <a:xfrm>
              <a:off x="1754615" y="2684621"/>
              <a:ext cx="7539770" cy="3158090"/>
            </a:xfrm>
            <a:prstGeom prst="rect">
              <a:avLst/>
            </a:prstGeom>
          </p:spPr>
        </p:pic>
        <p:sp>
          <p:nvSpPr>
            <p:cNvPr id="4" name="TextBox 3">
              <a:extLst>
                <a:ext uri="{FF2B5EF4-FFF2-40B4-BE49-F238E27FC236}">
                  <a16:creationId xmlns:a16="http://schemas.microsoft.com/office/drawing/2014/main" id="{AEB5B833-108D-CCAF-1662-4B8C7F68FEF2}"/>
                </a:ext>
              </a:extLst>
            </p:cNvPr>
            <p:cNvSpPr txBox="1"/>
            <p:nvPr/>
          </p:nvSpPr>
          <p:spPr>
            <a:xfrm>
              <a:off x="38100" y="5962471"/>
              <a:ext cx="10972800" cy="144655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2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The </a:t>
              </a:r>
              <a:r>
                <a:rPr kumimoji="1" lang="en-US" sz="2200" b="0" i="1"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span an American football game </a:t>
              </a:r>
              <a:r>
                <a:rPr kumimoji="1" lang="en-US" sz="22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is masked. The </a:t>
              </a:r>
              <a:r>
                <a:rPr lang="en-US" sz="2200" dirty="0">
                  <a:solidFill>
                    <a:srgbClr val="FF0000"/>
                  </a:solidFill>
                  <a:latin typeface="Calibri" panose="020F0502020204030204" pitchFamily="34" charset="0"/>
                  <a:cs typeface="Calibri" panose="020F0502020204030204" pitchFamily="34" charset="0"/>
                </a:rPr>
                <a:t>S</a:t>
              </a:r>
              <a:r>
                <a:rPr kumimoji="1" lang="en-US" sz="22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pan-Boundary </a:t>
              </a:r>
              <a:r>
                <a:rPr lang="en-US" sz="2200" dirty="0">
                  <a:solidFill>
                    <a:srgbClr val="FF0000"/>
                  </a:solidFill>
                  <a:latin typeface="Calibri" panose="020F0502020204030204" pitchFamily="34" charset="0"/>
                  <a:cs typeface="Calibri" panose="020F0502020204030204" pitchFamily="34" charset="0"/>
                </a:rPr>
                <a:t>O</a:t>
              </a:r>
              <a:r>
                <a:rPr kumimoji="1" lang="en-US" sz="2200" b="0" i="0" u="none" strike="noStrike" kern="1200" cap="none" spc="0" normalizeH="0" baseline="0" noProof="0" dirty="0" err="1">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bjective</a:t>
              </a:r>
              <a:r>
                <a:rPr kumimoji="1" lang="en-US" sz="22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 (SBO) </a:t>
              </a:r>
              <a:r>
                <a:rPr kumimoji="1" lang="en-US" sz="22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uses the output representations of the boundary tokens, x4 and x9 (in blue), to predict each token in the masked span. The equation shows the MLM and SBO loss terms for predicting the token, football (in pink), which as marked by the position embedding p3, is the third token from x4.</a:t>
              </a:r>
            </a:p>
          </p:txBody>
        </p:sp>
      </p:grpSp>
    </p:spTree>
    <p:extLst>
      <p:ext uri="{BB962C8B-B14F-4D97-AF65-F5344CB8AC3E}">
        <p14:creationId xmlns:p14="http://schemas.microsoft.com/office/powerpoint/2010/main" val="2927287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16</a:t>
            </a:fld>
            <a:endParaRPr kumimoji="0" lang="en-US" altLang="zh-TW" sz="1200">
              <a:latin typeface="+mn-lt"/>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
        <p:nvSpPr>
          <p:cNvPr id="7" name="Rectangle 2">
            <a:extLst>
              <a:ext uri="{FF2B5EF4-FFF2-40B4-BE49-F238E27FC236}">
                <a16:creationId xmlns:a16="http://schemas.microsoft.com/office/drawing/2014/main" id="{A06BC42A-8B23-4B59-9DD1-EECE8B309B63}"/>
              </a:ext>
            </a:extLst>
          </p:cNvPr>
          <p:cNvSpPr txBox="1">
            <a:spLocks noChangeArrowheads="1"/>
          </p:cNvSpPr>
          <p:nvPr/>
        </p:nvSpPr>
        <p:spPr bwMode="auto">
          <a:xfrm>
            <a:off x="609600" y="1554480"/>
            <a:ext cx="10972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6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500">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500">
                <a:solidFill>
                  <a:srgbClr val="0000CC"/>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500">
                <a:solidFill>
                  <a:srgbClr val="0000CC"/>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9pPr>
          </a:lstStyle>
          <a:p>
            <a:pPr eaLnBrk="1" hangingPunct="1">
              <a:spcBef>
                <a:spcPts val="600"/>
              </a:spcBef>
            </a:pPr>
            <a:r>
              <a:rPr lang="en-US" altLang="zh-CN" kern="0" dirty="0"/>
              <a:t>Homework</a:t>
            </a:r>
          </a:p>
          <a:p>
            <a:pPr lvl="1" eaLnBrk="1" hangingPunct="1">
              <a:spcBef>
                <a:spcPts val="600"/>
              </a:spcBef>
            </a:pPr>
            <a:r>
              <a:rPr lang="en-US" altLang="zh-CN" kern="0" dirty="0"/>
              <a:t>Both RNN and BERT are effective for sequence labeling tasks like Part-of-Speech Tagging and Name Entity Recognition. (1) Can these models also be applied to Chinese word segmentation? If yes, how should we prepare the training data, including label annotation, and how can we train the RNN and BERT models for this task? (2) In addition, are there traditional non-neural-network sequence models that are suitable for Chinese word segmentation? If so, what are they and what features would you like to consider as input? (3) Furthermore, is it possible to use an encoder-decoder model for Chinese word segmentation? If so, how can this be achieved? If you answer to the above questions are no, please explain why. </a:t>
            </a:r>
          </a:p>
          <a:p>
            <a:pPr lvl="2" eaLnBrk="1" hangingPunct="1">
              <a:spcBef>
                <a:spcPts val="600"/>
              </a:spcBef>
            </a:pPr>
            <a:endParaRPr lang="en-US" altLang="zh-CN" kern="0" dirty="0"/>
          </a:p>
        </p:txBody>
      </p:sp>
    </p:spTree>
    <p:extLst>
      <p:ext uri="{BB962C8B-B14F-4D97-AF65-F5344CB8AC3E}">
        <p14:creationId xmlns:p14="http://schemas.microsoft.com/office/powerpoint/2010/main" val="2671609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GPT: Auto-Regressive Language Models </a:t>
            </a:r>
          </a:p>
          <a:p>
            <a:pPr eaLnBrk="1" hangingPunct="1">
              <a:spcBef>
                <a:spcPts val="600"/>
              </a:spcBef>
            </a:pPr>
            <a:endParaRPr lang="en-US" sz="2700" dirty="0">
              <a:latin typeface="Calibri" charset="0"/>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19" name="Group 18">
            <a:extLst>
              <a:ext uri="{FF2B5EF4-FFF2-40B4-BE49-F238E27FC236}">
                <a16:creationId xmlns:a16="http://schemas.microsoft.com/office/drawing/2014/main" id="{D7E95065-F288-6127-B767-B9BFF168E8E5}"/>
              </a:ext>
            </a:extLst>
          </p:cNvPr>
          <p:cNvGrpSpPr/>
          <p:nvPr/>
        </p:nvGrpSpPr>
        <p:grpSpPr>
          <a:xfrm>
            <a:off x="1676400" y="2775258"/>
            <a:ext cx="3699501" cy="2933993"/>
            <a:chOff x="767231" y="3162007"/>
            <a:chExt cx="3699501" cy="2933993"/>
          </a:xfrm>
        </p:grpSpPr>
        <p:pic>
          <p:nvPicPr>
            <p:cNvPr id="4" name="Picture 3">
              <a:extLst>
                <a:ext uri="{FF2B5EF4-FFF2-40B4-BE49-F238E27FC236}">
                  <a16:creationId xmlns:a16="http://schemas.microsoft.com/office/drawing/2014/main" id="{1DE4A920-F159-DFF6-CBE5-636BDFFB56D5}"/>
                </a:ext>
              </a:extLst>
            </p:cNvPr>
            <p:cNvPicPr>
              <a:picLocks noChangeAspect="1"/>
            </p:cNvPicPr>
            <p:nvPr/>
          </p:nvPicPr>
          <p:blipFill>
            <a:blip r:embed="rId3"/>
            <a:stretch>
              <a:fillRect/>
            </a:stretch>
          </p:blipFill>
          <p:spPr>
            <a:xfrm>
              <a:off x="1485452" y="3162007"/>
              <a:ext cx="2438740" cy="2088171"/>
            </a:xfrm>
            <a:prstGeom prst="rect">
              <a:avLst/>
            </a:prstGeom>
          </p:spPr>
        </p:pic>
        <p:sp>
          <p:nvSpPr>
            <p:cNvPr id="13" name="TextBox 12">
              <a:extLst>
                <a:ext uri="{FF2B5EF4-FFF2-40B4-BE49-F238E27FC236}">
                  <a16:creationId xmlns:a16="http://schemas.microsoft.com/office/drawing/2014/main" id="{C26D5778-409D-1D74-0BD0-2C962A4F1963}"/>
                </a:ext>
              </a:extLst>
            </p:cNvPr>
            <p:cNvSpPr txBox="1"/>
            <p:nvPr/>
          </p:nvSpPr>
          <p:spPr>
            <a:xfrm>
              <a:off x="767231" y="5726668"/>
              <a:ext cx="3699501" cy="369332"/>
            </a:xfrm>
            <a:prstGeom prst="rect">
              <a:avLst/>
            </a:prstGeom>
            <a:noFill/>
          </p:spPr>
          <p:txBody>
            <a:bodyPr wrap="square">
              <a:spAutoFit/>
            </a:bodyPr>
            <a:lstStyle/>
            <a:p>
              <a:pPr algn="ctr"/>
              <a:r>
                <a:rPr lang="en-US" sz="1800" dirty="0">
                  <a:latin typeface="Calibri" panose="020F0502020204030204" pitchFamily="34" charset="0"/>
                  <a:cs typeface="Calibri" panose="020F0502020204030204" pitchFamily="34" charset="0"/>
                </a:rPr>
                <a:t>Bidirectional Self-attention Model</a:t>
              </a:r>
            </a:p>
          </p:txBody>
        </p:sp>
        <p:sp>
          <p:nvSpPr>
            <p:cNvPr id="14" name="TextBox 13">
              <a:extLst>
                <a:ext uri="{FF2B5EF4-FFF2-40B4-BE49-F238E27FC236}">
                  <a16:creationId xmlns:a16="http://schemas.microsoft.com/office/drawing/2014/main" id="{1F7225FB-976E-9569-2B69-EADB690F8FA7}"/>
                </a:ext>
              </a:extLst>
            </p:cNvPr>
            <p:cNvSpPr txBox="1"/>
            <p:nvPr/>
          </p:nvSpPr>
          <p:spPr>
            <a:xfrm>
              <a:off x="2294166" y="5302123"/>
              <a:ext cx="830034" cy="461665"/>
            </a:xfrm>
            <a:prstGeom prst="rect">
              <a:avLst/>
            </a:prstGeom>
            <a:noFill/>
          </p:spPr>
          <p:txBody>
            <a:bodyPr wrap="square">
              <a:spAutoFit/>
            </a:bodyPr>
            <a:lstStyle/>
            <a:p>
              <a:pPr algn="ct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BERT</a:t>
              </a:r>
              <a:endParaRPr lang="en-US" dirty="0"/>
            </a:p>
          </p:txBody>
        </p:sp>
      </p:grpSp>
      <p:grpSp>
        <p:nvGrpSpPr>
          <p:cNvPr id="7" name="Group 6">
            <a:extLst>
              <a:ext uri="{FF2B5EF4-FFF2-40B4-BE49-F238E27FC236}">
                <a16:creationId xmlns:a16="http://schemas.microsoft.com/office/drawing/2014/main" id="{FB64078B-C64D-8379-DFBD-E47D278A03A7}"/>
              </a:ext>
            </a:extLst>
          </p:cNvPr>
          <p:cNvGrpSpPr/>
          <p:nvPr/>
        </p:nvGrpSpPr>
        <p:grpSpPr>
          <a:xfrm>
            <a:off x="6044812" y="2438400"/>
            <a:ext cx="4216012" cy="3276600"/>
            <a:chOff x="6400800" y="2438400"/>
            <a:chExt cx="4216012" cy="3276600"/>
          </a:xfrm>
        </p:grpSpPr>
        <p:grpSp>
          <p:nvGrpSpPr>
            <p:cNvPr id="20" name="Group 19">
              <a:extLst>
                <a:ext uri="{FF2B5EF4-FFF2-40B4-BE49-F238E27FC236}">
                  <a16:creationId xmlns:a16="http://schemas.microsoft.com/office/drawing/2014/main" id="{E9108630-4AEA-45DC-3305-AC22CC3A4552}"/>
                </a:ext>
              </a:extLst>
            </p:cNvPr>
            <p:cNvGrpSpPr/>
            <p:nvPr/>
          </p:nvGrpSpPr>
          <p:grpSpPr>
            <a:xfrm>
              <a:off x="6495049" y="2775258"/>
              <a:ext cx="4096751" cy="2939742"/>
              <a:chOff x="5167671" y="3162007"/>
              <a:chExt cx="4096751" cy="2939742"/>
            </a:xfrm>
          </p:grpSpPr>
          <p:pic>
            <p:nvPicPr>
              <p:cNvPr id="11" name="Picture 10">
                <a:extLst>
                  <a:ext uri="{FF2B5EF4-FFF2-40B4-BE49-F238E27FC236}">
                    <a16:creationId xmlns:a16="http://schemas.microsoft.com/office/drawing/2014/main" id="{3FE8D63D-38BE-E0DE-A27C-EB38CFC22F13}"/>
                  </a:ext>
                </a:extLst>
              </p:cNvPr>
              <p:cNvPicPr>
                <a:picLocks noChangeAspect="1"/>
              </p:cNvPicPr>
              <p:nvPr/>
            </p:nvPicPr>
            <p:blipFill>
              <a:blip r:embed="rId4"/>
              <a:stretch>
                <a:fillRect/>
              </a:stretch>
            </p:blipFill>
            <p:spPr>
              <a:xfrm>
                <a:off x="5935618" y="3162007"/>
                <a:ext cx="2598782" cy="2095793"/>
              </a:xfrm>
              <a:prstGeom prst="rect">
                <a:avLst/>
              </a:prstGeom>
            </p:spPr>
          </p:pic>
          <p:grpSp>
            <p:nvGrpSpPr>
              <p:cNvPr id="18" name="Group 17">
                <a:extLst>
                  <a:ext uri="{FF2B5EF4-FFF2-40B4-BE49-F238E27FC236}">
                    <a16:creationId xmlns:a16="http://schemas.microsoft.com/office/drawing/2014/main" id="{308B797F-6675-9F46-8AE9-77CC858EBDE9}"/>
                  </a:ext>
                </a:extLst>
              </p:cNvPr>
              <p:cNvGrpSpPr/>
              <p:nvPr/>
            </p:nvGrpSpPr>
            <p:grpSpPr>
              <a:xfrm>
                <a:off x="5167671" y="5298716"/>
                <a:ext cx="4096751" cy="803033"/>
                <a:chOff x="5167671" y="5298716"/>
                <a:chExt cx="4096751" cy="803033"/>
              </a:xfrm>
            </p:grpSpPr>
            <p:sp>
              <p:nvSpPr>
                <p:cNvPr id="16" name="TextBox 15">
                  <a:extLst>
                    <a:ext uri="{FF2B5EF4-FFF2-40B4-BE49-F238E27FC236}">
                      <a16:creationId xmlns:a16="http://schemas.microsoft.com/office/drawing/2014/main" id="{D235FF3C-0832-9452-45DD-75B88FC242CA}"/>
                    </a:ext>
                  </a:extLst>
                </p:cNvPr>
                <p:cNvSpPr txBox="1"/>
                <p:nvPr/>
              </p:nvSpPr>
              <p:spPr>
                <a:xfrm>
                  <a:off x="6782832" y="5298716"/>
                  <a:ext cx="866430" cy="461665"/>
                </a:xfrm>
                <a:prstGeom prst="rect">
                  <a:avLst/>
                </a:prstGeom>
                <a:noFill/>
              </p:spPr>
              <p:txBody>
                <a:bodyPr wrap="square">
                  <a:spAutoFit/>
                </a:bodyPr>
                <a:lstStyle/>
                <a:p>
                  <a:pPr algn="ctr"/>
                  <a:r>
                    <a:rPr lang="en-US" sz="2400" dirty="0">
                      <a:solidFill>
                        <a:srgbClr val="000000"/>
                      </a:solidFill>
                      <a:latin typeface="Calibri" panose="020F0502020204030204" pitchFamily="34" charset="0"/>
                      <a:cs typeface="Calibri" panose="020F0502020204030204" pitchFamily="34" charset="0"/>
                    </a:rPr>
                    <a:t>GPT</a:t>
                  </a:r>
                  <a:endParaRPr lang="en-US" dirty="0"/>
                </a:p>
              </p:txBody>
            </p:sp>
            <p:sp>
              <p:nvSpPr>
                <p:cNvPr id="17" name="TextBox 16">
                  <a:extLst>
                    <a:ext uri="{FF2B5EF4-FFF2-40B4-BE49-F238E27FC236}">
                      <a16:creationId xmlns:a16="http://schemas.microsoft.com/office/drawing/2014/main" id="{0B5A459C-1E6D-F29B-CF87-7BD0DE80B6A6}"/>
                    </a:ext>
                  </a:extLst>
                </p:cNvPr>
                <p:cNvSpPr txBox="1"/>
                <p:nvPr/>
              </p:nvSpPr>
              <p:spPr>
                <a:xfrm>
                  <a:off x="5167671" y="5732417"/>
                  <a:ext cx="4096751" cy="369332"/>
                </a:xfrm>
                <a:prstGeom prst="rect">
                  <a:avLst/>
                </a:prstGeom>
                <a:noFill/>
              </p:spPr>
              <p:txBody>
                <a:bodyPr wrap="square">
                  <a:spAutoFit/>
                </a:bodyPr>
                <a:lstStyle/>
                <a:p>
                  <a:pPr algn="ctr"/>
                  <a:r>
                    <a:rPr lang="en-US" sz="1800" dirty="0">
                      <a:latin typeface="Calibri" panose="020F0502020204030204" pitchFamily="34" charset="0"/>
                      <a:cs typeface="Calibri" panose="020F0502020204030204" pitchFamily="34" charset="0"/>
                    </a:rPr>
                    <a:t>Backward-Looking Self-attention Model</a:t>
                  </a:r>
                </a:p>
              </p:txBody>
            </p:sp>
          </p:grpSp>
        </p:grpSp>
        <p:sp>
          <p:nvSpPr>
            <p:cNvPr id="5" name="Half Frame 4">
              <a:extLst>
                <a:ext uri="{FF2B5EF4-FFF2-40B4-BE49-F238E27FC236}">
                  <a16:creationId xmlns:a16="http://schemas.microsoft.com/office/drawing/2014/main" id="{9D72832D-E575-751F-0C0B-8FBD2900FA39}"/>
                </a:ext>
              </a:extLst>
            </p:cNvPr>
            <p:cNvSpPr/>
            <p:nvPr/>
          </p:nvSpPr>
          <p:spPr bwMode="auto">
            <a:xfrm>
              <a:off x="6400800" y="2438400"/>
              <a:ext cx="1187222" cy="762000"/>
            </a:xfrm>
            <a:prstGeom prst="halfFrame">
              <a:avLst>
                <a:gd name="adj1" fmla="val 28058"/>
                <a:gd name="adj2" fmla="val 29377"/>
              </a:avLst>
            </a:prstGeom>
            <a:solidFill>
              <a:srgbClr val="6699FF"/>
            </a:solidFill>
            <a:ln w="9525" cap="flat" cmpd="sng" algn="ctr">
              <a:solidFill>
                <a:srgbClr val="99CC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
          <p:nvSpPr>
            <p:cNvPr id="6" name="Half Frame 5">
              <a:extLst>
                <a:ext uri="{FF2B5EF4-FFF2-40B4-BE49-F238E27FC236}">
                  <a16:creationId xmlns:a16="http://schemas.microsoft.com/office/drawing/2014/main" id="{0DEC438B-C8FC-9514-7241-394CB22EDDA3}"/>
                </a:ext>
              </a:extLst>
            </p:cNvPr>
            <p:cNvSpPr/>
            <p:nvPr/>
          </p:nvSpPr>
          <p:spPr bwMode="auto">
            <a:xfrm rot="10800000">
              <a:off x="9429590" y="4504215"/>
              <a:ext cx="1187222" cy="762000"/>
            </a:xfrm>
            <a:prstGeom prst="halfFrame">
              <a:avLst>
                <a:gd name="adj1" fmla="val 28058"/>
                <a:gd name="adj2" fmla="val 29377"/>
              </a:avLst>
            </a:prstGeom>
            <a:solidFill>
              <a:srgbClr val="6699FF"/>
            </a:solidFill>
            <a:ln w="9525" cap="flat" cmpd="sng" algn="ctr">
              <a:solidFill>
                <a:srgbClr val="99CC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grpSp>
      <p:sp>
        <p:nvSpPr>
          <p:cNvPr id="8" name="Rectangle: Rounded Corners 7">
            <a:extLst>
              <a:ext uri="{FF2B5EF4-FFF2-40B4-BE49-F238E27FC236}">
                <a16:creationId xmlns:a16="http://schemas.microsoft.com/office/drawing/2014/main" id="{A42E8255-7CF1-D30F-4D89-CEACB956A933}"/>
              </a:ext>
            </a:extLst>
          </p:cNvPr>
          <p:cNvSpPr/>
          <p:nvPr/>
        </p:nvSpPr>
        <p:spPr bwMode="auto">
          <a:xfrm>
            <a:off x="5943600" y="5867400"/>
            <a:ext cx="4419600" cy="548640"/>
          </a:xfrm>
          <a:prstGeom prst="roundRect">
            <a:avLst/>
          </a:prstGeom>
          <a:solidFill>
            <a:srgbClr val="6699FF"/>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Natural Language Generation</a:t>
            </a:r>
            <a:endParaRPr kumimoji="1" lang="en-US" sz="2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265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4" name="Picture 3">
            <a:extLst>
              <a:ext uri="{FF2B5EF4-FFF2-40B4-BE49-F238E27FC236}">
                <a16:creationId xmlns:a16="http://schemas.microsoft.com/office/drawing/2014/main" id="{86922D39-B67D-43AE-B57D-FAEB2B0A08EE}"/>
              </a:ext>
            </a:extLst>
          </p:cNvPr>
          <p:cNvPicPr>
            <a:picLocks noChangeAspect="1"/>
          </p:cNvPicPr>
          <p:nvPr/>
        </p:nvPicPr>
        <p:blipFill>
          <a:blip r:embed="rId3"/>
          <a:stretch>
            <a:fillRect/>
          </a:stretch>
        </p:blipFill>
        <p:spPr>
          <a:xfrm>
            <a:off x="2047409" y="2538122"/>
            <a:ext cx="8271100" cy="3407629"/>
          </a:xfrm>
          <a:prstGeom prst="rect">
            <a:avLst/>
          </a:prstGeom>
        </p:spPr>
      </p:pic>
      <p:sp>
        <p:nvSpPr>
          <p:cNvPr id="11" name="TextBox 10">
            <a:extLst>
              <a:ext uri="{FF2B5EF4-FFF2-40B4-BE49-F238E27FC236}">
                <a16:creationId xmlns:a16="http://schemas.microsoft.com/office/drawing/2014/main" id="{BD5DB6E8-85D6-4A09-A020-A46943BD6279}"/>
              </a:ext>
            </a:extLst>
          </p:cNvPr>
          <p:cNvSpPr txBox="1"/>
          <p:nvPr/>
        </p:nvSpPr>
        <p:spPr>
          <a:xfrm>
            <a:off x="6681554" y="1993366"/>
            <a:ext cx="1295400"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Pre-Trained</a:t>
            </a:r>
            <a:endPar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cxnSp>
        <p:nvCxnSpPr>
          <p:cNvPr id="9" name="Straight Arrow Connector 8">
            <a:extLst>
              <a:ext uri="{FF2B5EF4-FFF2-40B4-BE49-F238E27FC236}">
                <a16:creationId xmlns:a16="http://schemas.microsoft.com/office/drawing/2014/main" id="{2DAAE42C-CB55-4C99-A42B-6007E2702C12}"/>
              </a:ext>
            </a:extLst>
          </p:cNvPr>
          <p:cNvCxnSpPr>
            <a:cxnSpLocks/>
          </p:cNvCxnSpPr>
          <p:nvPr/>
        </p:nvCxnSpPr>
        <p:spPr bwMode="auto">
          <a:xfrm>
            <a:off x="7329254" y="2310069"/>
            <a:ext cx="0" cy="299273"/>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23" name="TextBox 22">
            <a:extLst>
              <a:ext uri="{FF2B5EF4-FFF2-40B4-BE49-F238E27FC236}">
                <a16:creationId xmlns:a16="http://schemas.microsoft.com/office/drawing/2014/main" id="{6A5231FB-33FC-43D4-94B4-663A4A53D11D}"/>
              </a:ext>
            </a:extLst>
          </p:cNvPr>
          <p:cNvSpPr txBox="1"/>
          <p:nvPr/>
        </p:nvSpPr>
        <p:spPr>
          <a:xfrm>
            <a:off x="8797372" y="2394220"/>
            <a:ext cx="1456318"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Task-Specific Learning</a:t>
            </a:r>
            <a:endPar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cxnSp>
        <p:nvCxnSpPr>
          <p:cNvPr id="24" name="Straight Arrow Connector 23">
            <a:extLst>
              <a:ext uri="{FF2B5EF4-FFF2-40B4-BE49-F238E27FC236}">
                <a16:creationId xmlns:a16="http://schemas.microsoft.com/office/drawing/2014/main" id="{2077B9FF-8131-4C5A-89D8-5209F4ADA2CA}"/>
              </a:ext>
            </a:extLst>
          </p:cNvPr>
          <p:cNvCxnSpPr>
            <a:cxnSpLocks/>
          </p:cNvCxnSpPr>
          <p:nvPr/>
        </p:nvCxnSpPr>
        <p:spPr bwMode="auto">
          <a:xfrm flipH="1">
            <a:off x="8489152" y="2801035"/>
            <a:ext cx="402203" cy="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27" name="TextBox 26">
            <a:extLst>
              <a:ext uri="{FF2B5EF4-FFF2-40B4-BE49-F238E27FC236}">
                <a16:creationId xmlns:a16="http://schemas.microsoft.com/office/drawing/2014/main" id="{325409A0-B44C-4F12-AAC8-089EA14647DD}"/>
              </a:ext>
            </a:extLst>
          </p:cNvPr>
          <p:cNvSpPr txBox="1"/>
          <p:nvPr/>
        </p:nvSpPr>
        <p:spPr>
          <a:xfrm>
            <a:off x="4267199" y="5964705"/>
            <a:ext cx="1295400"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Special Start Token</a:t>
            </a:r>
            <a:endPar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cxnSp>
        <p:nvCxnSpPr>
          <p:cNvPr id="25" name="Straight Arrow Connector 24">
            <a:extLst>
              <a:ext uri="{FF2B5EF4-FFF2-40B4-BE49-F238E27FC236}">
                <a16:creationId xmlns:a16="http://schemas.microsoft.com/office/drawing/2014/main" id="{EB8D8AA1-1E90-40D2-9704-404EC346A97C}"/>
              </a:ext>
            </a:extLst>
          </p:cNvPr>
          <p:cNvCxnSpPr>
            <a:cxnSpLocks/>
          </p:cNvCxnSpPr>
          <p:nvPr/>
        </p:nvCxnSpPr>
        <p:spPr bwMode="auto">
          <a:xfrm flipV="1">
            <a:off x="4946246" y="5854901"/>
            <a:ext cx="228599" cy="15998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30" name="TextBox 29">
            <a:extLst>
              <a:ext uri="{FF2B5EF4-FFF2-40B4-BE49-F238E27FC236}">
                <a16:creationId xmlns:a16="http://schemas.microsoft.com/office/drawing/2014/main" id="{6A8A9843-20FA-40CD-A2F9-2AD27B543C72}"/>
              </a:ext>
            </a:extLst>
          </p:cNvPr>
          <p:cNvSpPr txBox="1"/>
          <p:nvPr/>
        </p:nvSpPr>
        <p:spPr>
          <a:xfrm>
            <a:off x="5624352" y="6059270"/>
            <a:ext cx="1752600"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Special Delimiter  Token</a:t>
            </a:r>
            <a:endPar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31" name="TextBox 30">
            <a:extLst>
              <a:ext uri="{FF2B5EF4-FFF2-40B4-BE49-F238E27FC236}">
                <a16:creationId xmlns:a16="http://schemas.microsoft.com/office/drawing/2014/main" id="{C5B2DF3D-6E53-4A0C-86F3-1D5C4471075F}"/>
              </a:ext>
            </a:extLst>
          </p:cNvPr>
          <p:cNvSpPr txBox="1"/>
          <p:nvPr/>
        </p:nvSpPr>
        <p:spPr>
          <a:xfrm>
            <a:off x="7595954" y="5943775"/>
            <a:ext cx="1295400"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Special End Token</a:t>
            </a:r>
            <a:endPar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cxnSp>
        <p:nvCxnSpPr>
          <p:cNvPr id="28" name="Straight Arrow Connector 27">
            <a:extLst>
              <a:ext uri="{FF2B5EF4-FFF2-40B4-BE49-F238E27FC236}">
                <a16:creationId xmlns:a16="http://schemas.microsoft.com/office/drawing/2014/main" id="{72B846FD-4E25-4D91-AA9C-ED8C17E4506E}"/>
              </a:ext>
            </a:extLst>
          </p:cNvPr>
          <p:cNvCxnSpPr>
            <a:cxnSpLocks/>
          </p:cNvCxnSpPr>
          <p:nvPr/>
        </p:nvCxnSpPr>
        <p:spPr bwMode="auto">
          <a:xfrm flipV="1">
            <a:off x="6523365" y="5854901"/>
            <a:ext cx="0" cy="20436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4" name="Straight Arrow Connector 33">
            <a:extLst>
              <a:ext uri="{FF2B5EF4-FFF2-40B4-BE49-F238E27FC236}">
                <a16:creationId xmlns:a16="http://schemas.microsoft.com/office/drawing/2014/main" id="{18DE389C-3734-4172-BA77-EAC0A788EDB0}"/>
              </a:ext>
            </a:extLst>
          </p:cNvPr>
          <p:cNvCxnSpPr>
            <a:cxnSpLocks/>
          </p:cNvCxnSpPr>
          <p:nvPr/>
        </p:nvCxnSpPr>
        <p:spPr bwMode="auto">
          <a:xfrm flipH="1" flipV="1">
            <a:off x="7818765" y="5854901"/>
            <a:ext cx="187512" cy="15998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36" name="TextBox 35">
            <a:extLst>
              <a:ext uri="{FF2B5EF4-FFF2-40B4-BE49-F238E27FC236}">
                <a16:creationId xmlns:a16="http://schemas.microsoft.com/office/drawing/2014/main" id="{95CF9C10-96D3-47E9-91C7-795D5C8C43BC}"/>
              </a:ext>
            </a:extLst>
          </p:cNvPr>
          <p:cNvSpPr txBox="1"/>
          <p:nvPr/>
        </p:nvSpPr>
        <p:spPr>
          <a:xfrm>
            <a:off x="9677399" y="4361941"/>
            <a:ext cx="990600" cy="338554"/>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err="1">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Softmax</a:t>
            </a:r>
            <a:endPar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cxnSp>
        <p:nvCxnSpPr>
          <p:cNvPr id="33" name="Straight Arrow Connector 32">
            <a:extLst>
              <a:ext uri="{FF2B5EF4-FFF2-40B4-BE49-F238E27FC236}">
                <a16:creationId xmlns:a16="http://schemas.microsoft.com/office/drawing/2014/main" id="{8836EA35-2570-4A87-84B3-115F91B8E1E3}"/>
              </a:ext>
            </a:extLst>
          </p:cNvPr>
          <p:cNvCxnSpPr/>
          <p:nvPr/>
        </p:nvCxnSpPr>
        <p:spPr bwMode="auto">
          <a:xfrm flipH="1">
            <a:off x="9996254" y="4742941"/>
            <a:ext cx="228600" cy="30480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2" name="矩形 3">
            <a:extLst>
              <a:ext uri="{FF2B5EF4-FFF2-40B4-BE49-F238E27FC236}">
                <a16:creationId xmlns:a16="http://schemas.microsoft.com/office/drawing/2014/main" id="{3023CFAF-ACFE-3EDF-0AC9-0F78AA9CB6C5}"/>
              </a:ext>
            </a:extLst>
          </p:cNvPr>
          <p:cNvSpPr/>
          <p:nvPr/>
        </p:nvSpPr>
        <p:spPr>
          <a:xfrm>
            <a:off x="1524000" y="1505635"/>
            <a:ext cx="1875165" cy="707886"/>
          </a:xfrm>
          <a:prstGeom prst="rect">
            <a:avLst/>
          </a:prstGeom>
          <a:solidFill>
            <a:srgbClr val="CCECFF">
              <a:alpha val="60000"/>
            </a:srgbClr>
          </a:solid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Self-Supervised Pre-Training</a:t>
            </a:r>
            <a:endParaRPr kumimoji="1" lang="en-US" sz="20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cxnSp>
        <p:nvCxnSpPr>
          <p:cNvPr id="5" name="Straight Arrow Connector 4">
            <a:extLst>
              <a:ext uri="{FF2B5EF4-FFF2-40B4-BE49-F238E27FC236}">
                <a16:creationId xmlns:a16="http://schemas.microsoft.com/office/drawing/2014/main" id="{228E59D1-5DEC-D520-C3B4-5C60C5480748}"/>
              </a:ext>
            </a:extLst>
          </p:cNvPr>
          <p:cNvCxnSpPr>
            <a:cxnSpLocks/>
            <a:stCxn id="2" idx="2"/>
          </p:cNvCxnSpPr>
          <p:nvPr/>
        </p:nvCxnSpPr>
        <p:spPr bwMode="auto">
          <a:xfrm>
            <a:off x="2461583" y="2213521"/>
            <a:ext cx="430617" cy="32460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3" name="Rectangle: Rounded Corners 12">
            <a:extLst>
              <a:ext uri="{FF2B5EF4-FFF2-40B4-BE49-F238E27FC236}">
                <a16:creationId xmlns:a16="http://schemas.microsoft.com/office/drawing/2014/main" id="{7BC61481-9D70-5963-077A-A96282BA6599}"/>
              </a:ext>
            </a:extLst>
          </p:cNvPr>
          <p:cNvSpPr/>
          <p:nvPr/>
        </p:nvSpPr>
        <p:spPr bwMode="auto">
          <a:xfrm>
            <a:off x="3889539" y="1993367"/>
            <a:ext cx="6778461" cy="4617669"/>
          </a:xfrm>
          <a:prstGeom prst="round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a:ln>
                <a:noFill/>
              </a:ln>
              <a:solidFill>
                <a:srgbClr val="000000"/>
              </a:solidFill>
              <a:effectLst/>
              <a:uLnTx/>
              <a:uFillTx/>
              <a:latin typeface="Arial" charset="0"/>
              <a:ea typeface="新細明體" panose="02020500000000000000" pitchFamily="18" charset="-120"/>
              <a:cs typeface="+mn-cs"/>
            </a:endParaRPr>
          </a:p>
        </p:txBody>
      </p:sp>
      <p:grpSp>
        <p:nvGrpSpPr>
          <p:cNvPr id="12" name="Group 11">
            <a:extLst>
              <a:ext uri="{FF2B5EF4-FFF2-40B4-BE49-F238E27FC236}">
                <a16:creationId xmlns:a16="http://schemas.microsoft.com/office/drawing/2014/main" id="{31C3AB02-89FF-EB06-1589-0169EA29B647}"/>
              </a:ext>
            </a:extLst>
          </p:cNvPr>
          <p:cNvGrpSpPr/>
          <p:nvPr/>
        </p:nvGrpSpPr>
        <p:grpSpPr>
          <a:xfrm>
            <a:off x="3519255" y="1505635"/>
            <a:ext cx="1556311" cy="1032486"/>
            <a:chOff x="1919055" y="1505635"/>
            <a:chExt cx="1556311" cy="1032486"/>
          </a:xfrm>
        </p:grpSpPr>
        <p:sp>
          <p:nvSpPr>
            <p:cNvPr id="6" name="矩形 3">
              <a:extLst>
                <a:ext uri="{FF2B5EF4-FFF2-40B4-BE49-F238E27FC236}">
                  <a16:creationId xmlns:a16="http://schemas.microsoft.com/office/drawing/2014/main" id="{E135365A-3E91-4E9C-BB16-778EE8A97921}"/>
                </a:ext>
              </a:extLst>
            </p:cNvPr>
            <p:cNvSpPr/>
            <p:nvPr/>
          </p:nvSpPr>
          <p:spPr>
            <a:xfrm>
              <a:off x="1919055" y="1505635"/>
              <a:ext cx="1556311" cy="707886"/>
            </a:xfrm>
            <a:prstGeom prst="rect">
              <a:avLst/>
            </a:prstGeom>
            <a:solidFill>
              <a:srgbClr val="92D050">
                <a:alpha val="40000"/>
              </a:srgbClr>
            </a:solid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Supervised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Fine-Turning</a:t>
              </a:r>
              <a:endParaRPr kumimoji="1" lang="en-US" sz="20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cxnSp>
          <p:nvCxnSpPr>
            <p:cNvPr id="3" name="Straight Arrow Connector 2">
              <a:extLst>
                <a:ext uri="{FF2B5EF4-FFF2-40B4-BE49-F238E27FC236}">
                  <a16:creationId xmlns:a16="http://schemas.microsoft.com/office/drawing/2014/main" id="{1F8A9C29-6029-4DC9-BA2D-1676FB59B92A}"/>
                </a:ext>
              </a:extLst>
            </p:cNvPr>
            <p:cNvCxnSpPr>
              <a:cxnSpLocks/>
              <a:stCxn id="6" idx="2"/>
            </p:cNvCxnSpPr>
            <p:nvPr/>
          </p:nvCxnSpPr>
          <p:spPr bwMode="auto">
            <a:xfrm flipH="1">
              <a:off x="1936510" y="2213521"/>
              <a:ext cx="760701" cy="32460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sp>
        <p:nvSpPr>
          <p:cNvPr id="7" name="Rectangle 6">
            <a:extLst>
              <a:ext uri="{FF2B5EF4-FFF2-40B4-BE49-F238E27FC236}">
                <a16:creationId xmlns:a16="http://schemas.microsoft.com/office/drawing/2014/main" id="{A8D514DB-1F42-AEAE-5CAC-A94C8DBB9870}"/>
              </a:ext>
            </a:extLst>
          </p:cNvPr>
          <p:cNvSpPr/>
          <p:nvPr/>
        </p:nvSpPr>
        <p:spPr bwMode="auto">
          <a:xfrm>
            <a:off x="3204000" y="2538122"/>
            <a:ext cx="663939" cy="54475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a:ln>
                <a:noFill/>
              </a:ln>
              <a:solidFill>
                <a:srgbClr val="000000"/>
              </a:solidFill>
              <a:effectLst/>
              <a:uLnTx/>
              <a:uFillTx/>
              <a:latin typeface="Arial" charset="0"/>
              <a:ea typeface="新細明體" panose="02020500000000000000" pitchFamily="18" charset="-120"/>
              <a:cs typeface="+mn-cs"/>
            </a:endParaRPr>
          </a:p>
        </p:txBody>
      </p:sp>
      <p:sp>
        <p:nvSpPr>
          <p:cNvPr id="8" name="Rectangle 2">
            <a:extLst>
              <a:ext uri="{FF2B5EF4-FFF2-40B4-BE49-F238E27FC236}">
                <a16:creationId xmlns:a16="http://schemas.microsoft.com/office/drawing/2014/main" id="{361EEEE3-8178-CF9E-2D04-F50F0AEF1DF8}"/>
              </a:ext>
            </a:extLst>
          </p:cNvPr>
          <p:cNvSpPr txBox="1">
            <a:spLocks noChangeArrowheads="1"/>
          </p:cNvSpPr>
          <p:nvPr/>
        </p:nvSpPr>
        <p:spPr bwMode="auto">
          <a:xfrm>
            <a:off x="609600" y="1554480"/>
            <a:ext cx="10972800" cy="499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6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500">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500">
                <a:solidFill>
                  <a:srgbClr val="0000CC"/>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500">
                <a:solidFill>
                  <a:srgbClr val="0000CC"/>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9pPr>
          </a:lstStyle>
          <a:p>
            <a:pPr eaLnBrk="1" hangingPunct="1">
              <a:spcBef>
                <a:spcPts val="600"/>
              </a:spcBef>
            </a:pPr>
            <a:endParaRPr lang="en-US" altLang="zh-CN" kern="0" dirty="0"/>
          </a:p>
          <a:p>
            <a:pPr lvl="1" eaLnBrk="1" hangingPunct="1">
              <a:spcBef>
                <a:spcPts val="600"/>
              </a:spcBef>
            </a:pPr>
            <a:endParaRPr lang="en-US" altLang="zh-CN" kern="0" dirty="0"/>
          </a:p>
          <a:p>
            <a:pPr lvl="1" eaLnBrk="1" hangingPunct="1">
              <a:spcBef>
                <a:spcPts val="600"/>
              </a:spcBef>
            </a:pPr>
            <a:endParaRPr lang="en-US" kern="0" dirty="0"/>
          </a:p>
          <a:p>
            <a:pPr lvl="1" eaLnBrk="1" hangingPunct="1">
              <a:spcBef>
                <a:spcPts val="600"/>
              </a:spcBef>
            </a:pPr>
            <a:endParaRPr lang="en-US" kern="0" dirty="0"/>
          </a:p>
          <a:p>
            <a:pPr lvl="1" eaLnBrk="1" hangingPunct="1">
              <a:spcBef>
                <a:spcPts val="600"/>
              </a:spcBef>
            </a:pPr>
            <a:endParaRPr lang="en-US" kern="0" dirty="0"/>
          </a:p>
          <a:p>
            <a:pPr lvl="1" eaLnBrk="1" hangingPunct="1">
              <a:spcBef>
                <a:spcPts val="600"/>
              </a:spcBef>
            </a:pPr>
            <a:endParaRPr lang="en-US" kern="0" dirty="0"/>
          </a:p>
          <a:p>
            <a:pPr lvl="1" eaLnBrk="1" hangingPunct="1">
              <a:spcBef>
                <a:spcPts val="600"/>
              </a:spcBef>
            </a:pPr>
            <a:endParaRPr lang="en-US" kern="0" dirty="0"/>
          </a:p>
          <a:p>
            <a:pPr lvl="1" eaLnBrk="1" hangingPunct="1">
              <a:spcBef>
                <a:spcPts val="600"/>
              </a:spcBef>
            </a:pPr>
            <a:endParaRPr lang="en-US" kern="0" dirty="0"/>
          </a:p>
          <a:p>
            <a:pPr lvl="1" eaLnBrk="1" hangingPunct="1">
              <a:spcBef>
                <a:spcPts val="600"/>
              </a:spcBef>
            </a:pPr>
            <a:endParaRPr lang="en-US" kern="0" dirty="0">
              <a:latin typeface="Calibri" charset="0"/>
            </a:endParaRPr>
          </a:p>
          <a:p>
            <a:pPr lvl="1" eaLnBrk="1" hangingPunct="1">
              <a:spcBef>
                <a:spcPts val="600"/>
              </a:spcBef>
            </a:pPr>
            <a:endParaRPr lang="en-US" kern="0" dirty="0">
              <a:latin typeface="Calibri" charset="0"/>
            </a:endParaRPr>
          </a:p>
        </p:txBody>
      </p:sp>
    </p:spTree>
    <p:extLst>
      <p:ext uri="{BB962C8B-B14F-4D97-AF65-F5344CB8AC3E}">
        <p14:creationId xmlns:p14="http://schemas.microsoft.com/office/powerpoint/2010/main" val="246159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xit" presetSubtype="8" fill="hold" grpId="0" nodeType="withEffect">
                                  <p:stCondLst>
                                    <p:cond delay="0"/>
                                  </p:stCondLst>
                                  <p:childTnLst>
                                    <p:animEffect transition="out" filter="wipe(left)">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22" presetClass="exit" presetSubtype="8" fill="hold" grpId="0" nodeType="withEffect">
                                  <p:stCondLst>
                                    <p:cond delay="0"/>
                                  </p:stCondLst>
                                  <p:childTnLst>
                                    <p:animEffect transition="out" filter="wipe(left)">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GPT: Auto-Regressive Language Models </a:t>
            </a:r>
          </a:p>
          <a:p>
            <a:pPr lvl="1" eaLnBrk="1" hangingPunct="1">
              <a:spcBef>
                <a:spcPts val="600"/>
              </a:spcBef>
            </a:pPr>
            <a:r>
              <a:rPr lang="en-US" altLang="zh-CN" dirty="0"/>
              <a:t>Training Task:</a:t>
            </a:r>
            <a:r>
              <a:rPr lang="zh-CN" altLang="en-US" dirty="0"/>
              <a:t> </a:t>
            </a:r>
            <a:r>
              <a:rPr lang="en-US" altLang="zh-CN" dirty="0"/>
              <a:t>Next Word Prediction</a:t>
            </a:r>
          </a:p>
          <a:p>
            <a:pPr lvl="1" eaLnBrk="1" hangingPunct="1">
              <a:spcBef>
                <a:spcPts val="600"/>
              </a:spcBef>
            </a:pPr>
            <a:r>
              <a:rPr lang="en-US" dirty="0">
                <a:latin typeface="Arial" panose="020B0604020202020204" pitchFamily="34" charset="0"/>
              </a:rPr>
              <a:t>Task Adaptation</a:t>
            </a:r>
          </a:p>
          <a:p>
            <a:pPr lvl="2" eaLnBrk="1" hangingPunct="1">
              <a:spcBef>
                <a:spcPts val="600"/>
              </a:spcBef>
            </a:pPr>
            <a:r>
              <a:rPr lang="en-US" dirty="0">
                <a:latin typeface="Arial" panose="020B0604020202020204" pitchFamily="34" charset="0"/>
              </a:rPr>
              <a:t>Utilizes Task-Specific Input Adaptation</a:t>
            </a:r>
          </a:p>
          <a:p>
            <a:pPr lvl="2" eaLnBrk="1" hangingPunct="1">
              <a:spcBef>
                <a:spcPts val="600"/>
              </a:spcBef>
            </a:pPr>
            <a:r>
              <a:rPr lang="en-US" dirty="0">
                <a:latin typeface="Arial" panose="020B0604020202020204" pitchFamily="34" charset="0"/>
              </a:rPr>
              <a:t>Trains Parameters of an Added Linear Output Layer</a:t>
            </a:r>
          </a:p>
          <a:p>
            <a:pPr lvl="2" eaLnBrk="1" hangingPunct="1">
              <a:spcBef>
                <a:spcPts val="600"/>
              </a:spcBef>
            </a:pPr>
            <a:r>
              <a:rPr lang="en-US" dirty="0">
                <a:latin typeface="Arial" panose="020B0604020202020204" pitchFamily="34" charset="0"/>
              </a:rPr>
              <a:t>It is found that including language modeling as an auxiliary objective to the fine-tuning helps learning (fine-tuning as continuous pretraining).</a:t>
            </a:r>
          </a:p>
          <a:p>
            <a:pPr lvl="1" eaLnBrk="1" hangingPunct="1">
              <a:spcBef>
                <a:spcPts val="600"/>
              </a:spcBef>
            </a:pPr>
            <a:r>
              <a:rPr lang="en-US" kern="0" dirty="0">
                <a:latin typeface="Arial" panose="020B0604020202020204" pitchFamily="34" charset="0"/>
                <a:cs typeface="Arial" panose="020B0604020202020204" pitchFamily="34" charset="0"/>
              </a:rPr>
              <a:t>Training Data: </a:t>
            </a:r>
            <a:r>
              <a:rPr lang="en-US" kern="0" dirty="0" err="1">
                <a:latin typeface="Arial" panose="020B0604020202020204" pitchFamily="34" charset="0"/>
                <a:cs typeface="Arial" panose="020B0604020202020204" pitchFamily="34" charset="0"/>
              </a:rPr>
              <a:t>BooksCorpus</a:t>
            </a:r>
            <a:endParaRPr lang="en-US" kern="0" dirty="0">
              <a:latin typeface="Arial" panose="020B0604020202020204" pitchFamily="34" charset="0"/>
              <a:cs typeface="Arial" panose="020B0604020202020204" pitchFamily="34" charset="0"/>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Tree>
    <p:extLst>
      <p:ext uri="{BB962C8B-B14F-4D97-AF65-F5344CB8AC3E}">
        <p14:creationId xmlns:p14="http://schemas.microsoft.com/office/powerpoint/2010/main" val="288387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7570" name="Rectangle 2">
            <a:extLst>
              <a:ext uri="{FF2B5EF4-FFF2-40B4-BE49-F238E27FC236}">
                <a16:creationId xmlns:a16="http://schemas.microsoft.com/office/drawing/2014/main" id="{1C087A2D-F529-42EA-A66D-DC5959AC03EB}"/>
              </a:ext>
            </a:extLst>
          </p:cNvPr>
          <p:cNvSpPr>
            <a:spLocks noChangeArrowheads="1"/>
          </p:cNvSpPr>
          <p:nvPr/>
        </p:nvSpPr>
        <p:spPr bwMode="auto">
          <a:xfrm>
            <a:off x="3840480" y="2194560"/>
            <a:ext cx="8321040" cy="15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algn="ctr" eaLnBrk="1" hangingPunct="1">
              <a:spcBef>
                <a:spcPts val="600"/>
              </a:spcBef>
              <a:buClr>
                <a:schemeClr val="bg2"/>
              </a:buClr>
              <a:buSzPct val="75000"/>
            </a:pPr>
            <a:r>
              <a:rPr lang="en-GB" altLang="zh-CN" sz="4400" b="1" dirty="0">
                <a:solidFill>
                  <a:schemeClr val="bg1"/>
                </a:solidFill>
              </a:rPr>
              <a:t>Neural Language Models</a:t>
            </a:r>
          </a:p>
          <a:p>
            <a:pPr algn="ctr" eaLnBrk="1" hangingPunct="1">
              <a:spcBef>
                <a:spcPts val="600"/>
              </a:spcBef>
              <a:buClr>
                <a:schemeClr val="bg2"/>
              </a:buClr>
              <a:buSzPct val="75000"/>
            </a:pPr>
            <a:r>
              <a:rPr lang="en-US" altLang="zh-CN" sz="4400" b="1" dirty="0">
                <a:solidFill>
                  <a:schemeClr val="bg1"/>
                </a:solidFill>
              </a:rPr>
              <a:t>(Part</a:t>
            </a:r>
            <a:r>
              <a:rPr lang="en-GB" altLang="zh-CN" sz="4400" b="1" dirty="0">
                <a:solidFill>
                  <a:schemeClr val="bg1"/>
                </a:solidFill>
              </a:rPr>
              <a:t> </a:t>
            </a:r>
            <a:r>
              <a:rPr lang="en-US" altLang="zh-CN" sz="4400" b="1" dirty="0">
                <a:solidFill>
                  <a:schemeClr val="bg1"/>
                </a:solidFill>
              </a:rPr>
              <a:t>2)</a:t>
            </a:r>
            <a:endParaRPr lang="en-GB" altLang="zh-TW" sz="4400"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290E3-FC88-88C1-7EBD-F3438F4FBC66}"/>
            </a:ext>
          </a:extLst>
        </p:cNvPr>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5BD3FF24-6BA2-B565-0087-9E04D3391CF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486EAFDE-4133-399B-8AF2-BF2B3908F335}"/>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Pre-Training and Fine-Tuning Paradigm </a:t>
            </a:r>
          </a:p>
          <a:p>
            <a:pPr lvl="1" eaLnBrk="1" hangingPunct="1">
              <a:spcBef>
                <a:spcPts val="600"/>
              </a:spcBef>
            </a:pPr>
            <a:r>
              <a:rPr lang="en-US" dirty="0">
                <a:latin typeface="Arial" panose="020B0604020202020204" pitchFamily="34" charset="0"/>
              </a:rPr>
              <a:t>Pre-trained language models are independent of any particular task.</a:t>
            </a:r>
          </a:p>
          <a:p>
            <a:pPr lvl="1" eaLnBrk="1" hangingPunct="1">
              <a:spcBef>
                <a:spcPts val="600"/>
              </a:spcBef>
            </a:pPr>
            <a:endParaRPr lang="en-US" dirty="0">
              <a:latin typeface="Arial" panose="020B0604020202020204" pitchFamily="34" charset="0"/>
            </a:endParaRPr>
          </a:p>
        </p:txBody>
      </p:sp>
      <p:sp>
        <p:nvSpPr>
          <p:cNvPr id="9221" name="Rectangle 3">
            <a:extLst>
              <a:ext uri="{FF2B5EF4-FFF2-40B4-BE49-F238E27FC236}">
                <a16:creationId xmlns:a16="http://schemas.microsoft.com/office/drawing/2014/main" id="{606433BA-3045-B7B1-5F4F-BBE957FFDA32}"/>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3" name="Picture 2">
            <a:extLst>
              <a:ext uri="{FF2B5EF4-FFF2-40B4-BE49-F238E27FC236}">
                <a16:creationId xmlns:a16="http://schemas.microsoft.com/office/drawing/2014/main" id="{3671F5A4-31B0-1D23-CAC3-7C61ACEEB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899059"/>
            <a:ext cx="5160645" cy="1663541"/>
          </a:xfrm>
          <a:prstGeom prst="rect">
            <a:avLst/>
          </a:prstGeom>
        </p:spPr>
      </p:pic>
      <p:sp>
        <p:nvSpPr>
          <p:cNvPr id="4" name="矩形 3">
            <a:extLst>
              <a:ext uri="{FF2B5EF4-FFF2-40B4-BE49-F238E27FC236}">
                <a16:creationId xmlns:a16="http://schemas.microsoft.com/office/drawing/2014/main" id="{13F10F8F-6438-9557-44F7-9AB57C0E0A8E}"/>
              </a:ext>
            </a:extLst>
          </p:cNvPr>
          <p:cNvSpPr/>
          <p:nvPr/>
        </p:nvSpPr>
        <p:spPr>
          <a:xfrm>
            <a:off x="1960245" y="5608320"/>
            <a:ext cx="2362068" cy="830997"/>
          </a:xfrm>
          <a:prstGeom prst="rect">
            <a:avLst/>
          </a:prstGeom>
        </p:spPr>
        <p:txBody>
          <a:bodyPr wrap="square">
            <a:spAutoFit/>
          </a:bodyPr>
          <a:lstStyle/>
          <a:p>
            <a:r>
              <a:rPr lang="en-US" altLang="zh-CN" dirty="0">
                <a:latin typeface="Calibri" panose="020F0502020204030204" pitchFamily="34" charset="0"/>
                <a:cs typeface="Calibri" panose="020F0502020204030204" pitchFamily="34" charset="0"/>
              </a:rPr>
              <a:t>Text without Annotation</a:t>
            </a:r>
          </a:p>
          <a:p>
            <a:pPr algn="ctr"/>
            <a:r>
              <a:rPr lang="en-US" dirty="0">
                <a:latin typeface="Calibri" panose="020F0502020204030204" pitchFamily="34" charset="0"/>
                <a:cs typeface="Calibri" panose="020F0502020204030204" pitchFamily="34" charset="0"/>
              </a:rPr>
              <a:t>general-purpose large-scale unlabeled data</a:t>
            </a:r>
          </a:p>
        </p:txBody>
      </p:sp>
      <p:sp>
        <p:nvSpPr>
          <p:cNvPr id="6" name="TextBox 5">
            <a:extLst>
              <a:ext uri="{FF2B5EF4-FFF2-40B4-BE49-F238E27FC236}">
                <a16:creationId xmlns:a16="http://schemas.microsoft.com/office/drawing/2014/main" id="{CE14158E-47E3-075C-E936-1C2E0D57CF46}"/>
              </a:ext>
            </a:extLst>
          </p:cNvPr>
          <p:cNvSpPr txBox="1"/>
          <p:nvPr/>
        </p:nvSpPr>
        <p:spPr>
          <a:xfrm>
            <a:off x="5770245" y="5564564"/>
            <a:ext cx="2056447" cy="584775"/>
          </a:xfrm>
          <a:prstGeom prst="rect">
            <a:avLst/>
          </a:prstGeom>
          <a:noFill/>
        </p:spPr>
        <p:txBody>
          <a:bodyPr wrap="square">
            <a:spAutoFit/>
          </a:bodyPr>
          <a:lstStyle/>
          <a:p>
            <a:pPr algn="ctr"/>
            <a:r>
              <a:rPr lang="en-US" altLang="zh-CN" sz="1600" dirty="0">
                <a:latin typeface="Calibri" panose="020F0502020204030204" pitchFamily="34" charset="0"/>
                <a:cs typeface="Calibri" panose="020F0502020204030204" pitchFamily="34" charset="0"/>
              </a:rPr>
              <a:t>Task-Specific </a:t>
            </a:r>
            <a:r>
              <a:rPr lang="en-US" sz="1600" dirty="0">
                <a:latin typeface="Calibri" panose="020F0502020204030204" pitchFamily="34" charset="0"/>
                <a:cs typeface="Calibri" panose="020F0502020204030204" pitchFamily="34" charset="0"/>
              </a:rPr>
              <a:t>Data </a:t>
            </a:r>
          </a:p>
          <a:p>
            <a:pPr algn="ctr"/>
            <a:r>
              <a:rPr lang="en-US" sz="1600" dirty="0">
                <a:latin typeface="Calibri" panose="020F0502020204030204" pitchFamily="34" charset="0"/>
                <a:cs typeface="Calibri" panose="020F0502020204030204" pitchFamily="34" charset="0"/>
              </a:rPr>
              <a:t>with Annotation</a:t>
            </a:r>
          </a:p>
        </p:txBody>
      </p:sp>
      <p:sp>
        <p:nvSpPr>
          <p:cNvPr id="7" name="矩形 3">
            <a:extLst>
              <a:ext uri="{FF2B5EF4-FFF2-40B4-BE49-F238E27FC236}">
                <a16:creationId xmlns:a16="http://schemas.microsoft.com/office/drawing/2014/main" id="{55B68095-A7C6-BCFB-3DE0-F3A387E7B8FC}"/>
              </a:ext>
            </a:extLst>
          </p:cNvPr>
          <p:cNvSpPr/>
          <p:nvPr/>
        </p:nvSpPr>
        <p:spPr>
          <a:xfrm>
            <a:off x="3172059" y="3657600"/>
            <a:ext cx="1150254" cy="400110"/>
          </a:xfrm>
          <a:prstGeom prst="rect">
            <a:avLst/>
          </a:prstGeom>
        </p:spPr>
        <p:txBody>
          <a:bodyPr wrap="square">
            <a:spAutoFit/>
          </a:bodyPr>
          <a:lstStyle/>
          <a:p>
            <a:pPr algn="ctr"/>
            <a:r>
              <a:rPr lang="en-US" altLang="zh-CN" sz="2000" dirty="0">
                <a:solidFill>
                  <a:srgbClr val="FF0000"/>
                </a:solidFill>
                <a:latin typeface="Calibri" panose="020F0502020204030204" pitchFamily="34" charset="0"/>
                <a:cs typeface="Calibri" panose="020F0502020204030204" pitchFamily="34" charset="0"/>
              </a:rPr>
              <a:t>Pre-train</a:t>
            </a:r>
            <a:endParaRPr lang="en-US" sz="2000" dirty="0">
              <a:solidFill>
                <a:srgbClr val="FF0000"/>
              </a:solidFill>
              <a:latin typeface="Calibri" panose="020F0502020204030204" pitchFamily="34" charset="0"/>
              <a:cs typeface="Calibri" panose="020F0502020204030204" pitchFamily="34" charset="0"/>
            </a:endParaRPr>
          </a:p>
        </p:txBody>
      </p:sp>
      <p:sp>
        <p:nvSpPr>
          <p:cNvPr id="8" name="矩形 3">
            <a:extLst>
              <a:ext uri="{FF2B5EF4-FFF2-40B4-BE49-F238E27FC236}">
                <a16:creationId xmlns:a16="http://schemas.microsoft.com/office/drawing/2014/main" id="{BA7DAA12-A2E1-933E-0CAB-350055F124AE}"/>
              </a:ext>
            </a:extLst>
          </p:cNvPr>
          <p:cNvSpPr/>
          <p:nvPr/>
        </p:nvSpPr>
        <p:spPr>
          <a:xfrm>
            <a:off x="5132194" y="3657600"/>
            <a:ext cx="1325122" cy="400110"/>
          </a:xfrm>
          <a:prstGeom prst="rect">
            <a:avLst/>
          </a:prstGeom>
        </p:spPr>
        <p:txBody>
          <a:bodyPr wrap="square">
            <a:spAutoFit/>
          </a:bodyPr>
          <a:lstStyle/>
          <a:p>
            <a:pPr algn="ctr"/>
            <a:r>
              <a:rPr lang="en-US" altLang="zh-CN" sz="2000" dirty="0">
                <a:solidFill>
                  <a:srgbClr val="FF0000"/>
                </a:solidFill>
                <a:latin typeface="Calibri" panose="020F0502020204030204" pitchFamily="34" charset="0"/>
                <a:cs typeface="Calibri" panose="020F0502020204030204" pitchFamily="34" charset="0"/>
              </a:rPr>
              <a:t>Fine-Tune</a:t>
            </a:r>
            <a:endParaRPr lang="en-US" sz="2000" dirty="0">
              <a:solidFill>
                <a:srgbClr val="FF0000"/>
              </a:solidFill>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DCDD4A82-C4C9-4A09-B1A2-474FCF95B000}"/>
              </a:ext>
            </a:extLst>
          </p:cNvPr>
          <p:cNvGrpSpPr/>
          <p:nvPr/>
        </p:nvGrpSpPr>
        <p:grpSpPr>
          <a:xfrm>
            <a:off x="7599045" y="2667000"/>
            <a:ext cx="2209800" cy="3962400"/>
            <a:chOff x="8458200" y="2362200"/>
            <a:chExt cx="2209800" cy="3962400"/>
          </a:xfrm>
        </p:grpSpPr>
        <p:grpSp>
          <p:nvGrpSpPr>
            <p:cNvPr id="10" name="Group 9">
              <a:extLst>
                <a:ext uri="{FF2B5EF4-FFF2-40B4-BE49-F238E27FC236}">
                  <a16:creationId xmlns:a16="http://schemas.microsoft.com/office/drawing/2014/main" id="{123E00D2-0F40-1AA1-91A9-E350C0BF6314}"/>
                </a:ext>
              </a:extLst>
            </p:cNvPr>
            <p:cNvGrpSpPr/>
            <p:nvPr/>
          </p:nvGrpSpPr>
          <p:grpSpPr>
            <a:xfrm>
              <a:off x="9525000" y="2362200"/>
              <a:ext cx="1143000" cy="3962400"/>
              <a:chOff x="9525000" y="2166620"/>
              <a:chExt cx="1143000" cy="3962400"/>
            </a:xfrm>
          </p:grpSpPr>
          <p:sp>
            <p:nvSpPr>
              <p:cNvPr id="12" name="Flowchart: Connector 11">
                <a:extLst>
                  <a:ext uri="{FF2B5EF4-FFF2-40B4-BE49-F238E27FC236}">
                    <a16:creationId xmlns:a16="http://schemas.microsoft.com/office/drawing/2014/main" id="{D56FAFBB-FE63-0BBE-86A6-135ED119B0B3}"/>
                  </a:ext>
                </a:extLst>
              </p:cNvPr>
              <p:cNvSpPr>
                <a:spLocks noChangeAspect="1"/>
              </p:cNvSpPr>
              <p:nvPr/>
            </p:nvSpPr>
            <p:spPr bwMode="auto">
              <a:xfrm>
                <a:off x="9525000" y="2166620"/>
                <a:ext cx="1143000" cy="1143000"/>
              </a:xfrm>
              <a:prstGeom prst="flowChartConnector">
                <a:avLst/>
              </a:prstGeom>
              <a:solidFill>
                <a:srgbClr val="CCECFF"/>
              </a:solidFill>
              <a:ln w="25400" cap="flat" cmpd="sng" algn="ctr">
                <a:solidFill>
                  <a:srgbClr val="99CCFF"/>
                </a:solidFill>
                <a:prstDash val="solid"/>
              </a:ln>
              <a:effectLst/>
            </p:spPr>
            <p:txBody>
              <a:bodyPr rtlCol="0" anchor="ctr"/>
              <a:lstStyle/>
              <a:p>
                <a:pPr algn="ctr" eaLnBrk="1" fontAlgn="auto" hangingPunct="1">
                  <a:spcBef>
                    <a:spcPts val="0"/>
                  </a:spcBef>
                  <a:spcAft>
                    <a:spcPts val="0"/>
                  </a:spcAft>
                </a:pPr>
                <a:r>
                  <a:rPr kumimoji="0" lang="en-US" altLang="zh-CN" sz="140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Task-Specific Model 1</a:t>
                </a:r>
                <a:endParaRPr kumimoji="0" lang="en-US" sz="1200" i="0" u="none" strike="noStrike" kern="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3" name="Flowchart: Connector 12">
                <a:extLst>
                  <a:ext uri="{FF2B5EF4-FFF2-40B4-BE49-F238E27FC236}">
                    <a16:creationId xmlns:a16="http://schemas.microsoft.com/office/drawing/2014/main" id="{7EF262CA-C190-2A02-180D-BCF169D81B73}"/>
                  </a:ext>
                </a:extLst>
              </p:cNvPr>
              <p:cNvSpPr>
                <a:spLocks noChangeAspect="1"/>
              </p:cNvSpPr>
              <p:nvPr/>
            </p:nvSpPr>
            <p:spPr bwMode="auto">
              <a:xfrm>
                <a:off x="9525000" y="3594259"/>
                <a:ext cx="1143000" cy="1143000"/>
              </a:xfrm>
              <a:prstGeom prst="flowChartConnector">
                <a:avLst/>
              </a:prstGeom>
              <a:solidFill>
                <a:srgbClr val="CCFFCC"/>
              </a:solidFill>
              <a:ln w="25400" cap="flat" cmpd="sng" algn="ctr">
                <a:solidFill>
                  <a:srgbClr val="00B050"/>
                </a:solidFill>
                <a:prstDash val="solid"/>
              </a:ln>
              <a:effectLst/>
            </p:spPr>
            <p:txBody>
              <a:bodyPr rtlCol="0" anchor="ctr"/>
              <a:lstStyle/>
              <a:p>
                <a:pPr algn="ctr" eaLnBrk="1" fontAlgn="auto" hangingPunct="1">
                  <a:spcBef>
                    <a:spcPts val="0"/>
                  </a:spcBef>
                  <a:spcAft>
                    <a:spcPts val="0"/>
                  </a:spcAft>
                </a:pPr>
                <a:r>
                  <a:rPr kumimoji="0" lang="en-US" altLang="zh-CN" sz="1400" kern="0" dirty="0">
                    <a:solidFill>
                      <a:prstClr val="black"/>
                    </a:solidFill>
                    <a:latin typeface="Calibri" panose="020F0502020204030204" pitchFamily="34" charset="0"/>
                    <a:ea typeface="Calibri" panose="020F0502020204030204" pitchFamily="34" charset="0"/>
                    <a:cs typeface="Calibri" panose="020F0502020204030204" pitchFamily="34" charset="0"/>
                  </a:rPr>
                  <a:t>Task-Specific Model 2</a:t>
                </a:r>
                <a:endParaRPr kumimoji="0" lang="en-US" sz="1400" kern="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Flowchart: Connector 13">
                <a:extLst>
                  <a:ext uri="{FF2B5EF4-FFF2-40B4-BE49-F238E27FC236}">
                    <a16:creationId xmlns:a16="http://schemas.microsoft.com/office/drawing/2014/main" id="{1F5BB548-56D8-7667-87EB-3C050D730D54}"/>
                  </a:ext>
                </a:extLst>
              </p:cNvPr>
              <p:cNvSpPr>
                <a:spLocks noChangeAspect="1"/>
              </p:cNvSpPr>
              <p:nvPr/>
            </p:nvSpPr>
            <p:spPr bwMode="auto">
              <a:xfrm>
                <a:off x="9525000" y="4986020"/>
                <a:ext cx="1143000" cy="1143000"/>
              </a:xfrm>
              <a:prstGeom prst="flowChartConnector">
                <a:avLst/>
              </a:prstGeom>
              <a:solidFill>
                <a:srgbClr val="CC00FF">
                  <a:alpha val="40000"/>
                </a:srgbClr>
              </a:solidFill>
              <a:ln w="25400" cap="flat" cmpd="sng" algn="ctr">
                <a:solidFill>
                  <a:srgbClr val="CC00FF"/>
                </a:solidFill>
                <a:prstDash val="solid"/>
              </a:ln>
              <a:effectLst/>
            </p:spPr>
            <p:txBody>
              <a:bodyPr rtlCol="0" anchor="ctr"/>
              <a:lstStyle/>
              <a:p>
                <a:pPr algn="ctr" eaLnBrk="1" fontAlgn="auto" hangingPunct="1">
                  <a:spcBef>
                    <a:spcPts val="0"/>
                  </a:spcBef>
                  <a:spcAft>
                    <a:spcPts val="0"/>
                  </a:spcAft>
                </a:pPr>
                <a:r>
                  <a:rPr kumimoji="0" lang="en-US" altLang="zh-CN" sz="1400" kern="0" dirty="0">
                    <a:solidFill>
                      <a:prstClr val="black"/>
                    </a:solidFill>
                    <a:latin typeface="Calibri" panose="020F0502020204030204" pitchFamily="34" charset="0"/>
                    <a:ea typeface="Calibri" panose="020F0502020204030204" pitchFamily="34" charset="0"/>
                    <a:cs typeface="Calibri" panose="020F0502020204030204" pitchFamily="34" charset="0"/>
                  </a:rPr>
                  <a:t>Task-Specific Model 3</a:t>
                </a:r>
                <a:endParaRPr kumimoji="0" lang="en-US" sz="1400" kern="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11" name="Trapezoid 15">
              <a:extLst>
                <a:ext uri="{FF2B5EF4-FFF2-40B4-BE49-F238E27FC236}">
                  <a16:creationId xmlns:a16="http://schemas.microsoft.com/office/drawing/2014/main" id="{1FB61CA1-4EB0-0612-A7B8-943D27614B4E}"/>
                </a:ext>
              </a:extLst>
            </p:cNvPr>
            <p:cNvSpPr/>
            <p:nvPr/>
          </p:nvSpPr>
          <p:spPr bwMode="auto">
            <a:xfrm rot="16200000">
              <a:off x="7526022" y="3939695"/>
              <a:ext cx="2707481" cy="843125"/>
            </a:xfrm>
            <a:custGeom>
              <a:avLst/>
              <a:gdLst>
                <a:gd name="connsiteX0" fmla="*/ 0 w 2707481"/>
                <a:gd name="connsiteY0" fmla="*/ 971304 h 971304"/>
                <a:gd name="connsiteX1" fmla="*/ 242826 w 2707481"/>
                <a:gd name="connsiteY1" fmla="*/ 0 h 971304"/>
                <a:gd name="connsiteX2" fmla="*/ 2464655 w 2707481"/>
                <a:gd name="connsiteY2" fmla="*/ 0 h 971304"/>
                <a:gd name="connsiteX3" fmla="*/ 2707481 w 2707481"/>
                <a:gd name="connsiteY3" fmla="*/ 971304 h 971304"/>
                <a:gd name="connsiteX4" fmla="*/ 0 w 2707481"/>
                <a:gd name="connsiteY4" fmla="*/ 971304 h 971304"/>
                <a:gd name="connsiteX0" fmla="*/ 0 w 2707481"/>
                <a:gd name="connsiteY0" fmla="*/ 971304 h 971304"/>
                <a:gd name="connsiteX1" fmla="*/ 242826 w 2707481"/>
                <a:gd name="connsiteY1" fmla="*/ 0 h 971304"/>
                <a:gd name="connsiteX2" fmla="*/ 1702655 w 2707481"/>
                <a:gd name="connsiteY2" fmla="*/ 12703 h 971304"/>
                <a:gd name="connsiteX3" fmla="*/ 2707481 w 2707481"/>
                <a:gd name="connsiteY3" fmla="*/ 971304 h 971304"/>
                <a:gd name="connsiteX4" fmla="*/ 0 w 2707481"/>
                <a:gd name="connsiteY4" fmla="*/ 971304 h 971304"/>
                <a:gd name="connsiteX0" fmla="*/ 0 w 2707481"/>
                <a:gd name="connsiteY0" fmla="*/ 958601 h 958601"/>
                <a:gd name="connsiteX1" fmla="*/ 1068326 w 2707481"/>
                <a:gd name="connsiteY1" fmla="*/ 1 h 958601"/>
                <a:gd name="connsiteX2" fmla="*/ 1702655 w 2707481"/>
                <a:gd name="connsiteY2" fmla="*/ 0 h 958601"/>
                <a:gd name="connsiteX3" fmla="*/ 2707481 w 2707481"/>
                <a:gd name="connsiteY3" fmla="*/ 958601 h 958601"/>
                <a:gd name="connsiteX4" fmla="*/ 0 w 2707481"/>
                <a:gd name="connsiteY4" fmla="*/ 958601 h 958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7481" h="958601">
                  <a:moveTo>
                    <a:pt x="0" y="958601"/>
                  </a:moveTo>
                  <a:lnTo>
                    <a:pt x="1068326" y="1"/>
                  </a:lnTo>
                  <a:lnTo>
                    <a:pt x="1702655" y="0"/>
                  </a:lnTo>
                  <a:lnTo>
                    <a:pt x="2707481" y="958601"/>
                  </a:lnTo>
                  <a:lnTo>
                    <a:pt x="0" y="958601"/>
                  </a:lnTo>
                  <a:close/>
                </a:path>
              </a:pathLst>
            </a:cu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dirty="0">
                <a:ln>
                  <a:noFill/>
                </a:ln>
                <a:solidFill>
                  <a:schemeClr val="tx1"/>
                </a:solidFill>
                <a:effectLst/>
                <a:latin typeface="Arial" charset="0"/>
                <a:ea typeface="新細明體" pitchFamily="18" charset="-120"/>
              </a:endParaRPr>
            </a:p>
          </p:txBody>
        </p:sp>
      </p:grpSp>
    </p:spTree>
    <p:extLst>
      <p:ext uri="{BB962C8B-B14F-4D97-AF65-F5344CB8AC3E}">
        <p14:creationId xmlns:p14="http://schemas.microsoft.com/office/powerpoint/2010/main" val="17271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21</a:t>
            </a:fld>
            <a:endParaRPr kumimoji="0" lang="en-US" altLang="zh-TW" sz="1200" dirty="0">
              <a:latin typeface="+mn-lt"/>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Pre-Training and Fine-Tuning Paradigm </a:t>
            </a:r>
          </a:p>
          <a:p>
            <a:pPr lvl="1" eaLnBrk="1" hangingPunct="1">
              <a:spcBef>
                <a:spcPts val="600"/>
              </a:spcBef>
            </a:pPr>
            <a:r>
              <a:rPr lang="en-US" altLang="zh-CN" dirty="0">
                <a:cs typeface="Calibri" panose="020F0502020204030204" pitchFamily="34" charset="0"/>
              </a:rPr>
              <a:t>Un-S</a:t>
            </a:r>
            <a:r>
              <a:rPr lang="en-US" altLang="zh-CN" kern="1200" dirty="0">
                <a:ea typeface="新細明體" panose="02020500000000000000" pitchFamily="18" charset="-120"/>
                <a:cs typeface="Calibri" panose="020F0502020204030204" pitchFamily="34" charset="0"/>
              </a:rPr>
              <a:t>upervised Pre-Training and Supervised Fine-Turning</a:t>
            </a:r>
          </a:p>
          <a:p>
            <a:pPr lvl="2" eaLnBrk="1" hangingPunct="1">
              <a:spcBef>
                <a:spcPts val="600"/>
              </a:spcBef>
            </a:pPr>
            <a:r>
              <a:rPr lang="en-US" altLang="zh-CN" dirty="0"/>
              <a:t>Pre-training is the process of learning some sort of representation of meaning for words or sentences by processing very large amounts of (raw) text.</a:t>
            </a:r>
          </a:p>
          <a:p>
            <a:pPr lvl="2" eaLnBrk="1" hangingPunct="1">
              <a:spcBef>
                <a:spcPts val="600"/>
              </a:spcBef>
            </a:pPr>
            <a:r>
              <a:rPr lang="en-US" dirty="0"/>
              <a:t>Fine-tuning is the process of taking the representations from a pre-trained model and further training the model </a:t>
            </a:r>
            <a:r>
              <a:rPr lang="en-US" altLang="zh-CN" dirty="0"/>
              <a:t>on</a:t>
            </a:r>
            <a:r>
              <a:rPr lang="zh-CN" altLang="en-US" dirty="0"/>
              <a:t> </a:t>
            </a:r>
            <a:r>
              <a:rPr lang="en-US" altLang="zh-CN" dirty="0"/>
              <a:t>t</a:t>
            </a:r>
            <a:r>
              <a:rPr lang="en-US" dirty="0"/>
              <a:t>ask-specific data to perform a downstream task, like text </a:t>
            </a:r>
            <a:r>
              <a:rPr lang="en-US" altLang="zh-CN" dirty="0"/>
              <a:t>classification </a:t>
            </a:r>
            <a:r>
              <a:rPr lang="en-US" dirty="0"/>
              <a:t>or sequence labeling, using task-specific optimizations.</a:t>
            </a:r>
            <a:endParaRPr lang="en-US" altLang="zh-CN" dirty="0"/>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Tree>
    <p:extLst>
      <p:ext uri="{BB962C8B-B14F-4D97-AF65-F5344CB8AC3E}">
        <p14:creationId xmlns:p14="http://schemas.microsoft.com/office/powerpoint/2010/main" val="2285183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GPT-2: Auto-Regressive Language Models</a:t>
            </a:r>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r>
              <a:rPr lang="en-US" altLang="zh-CN" dirty="0"/>
              <a:t>Training Data: </a:t>
            </a:r>
            <a:r>
              <a:rPr lang="en-US" altLang="zh-CN" dirty="0" err="1"/>
              <a:t>WebText</a:t>
            </a:r>
            <a:r>
              <a:rPr lang="en-US" altLang="zh-CN" dirty="0"/>
              <a:t>  </a:t>
            </a: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9" name="Group 8">
            <a:extLst>
              <a:ext uri="{FF2B5EF4-FFF2-40B4-BE49-F238E27FC236}">
                <a16:creationId xmlns:a16="http://schemas.microsoft.com/office/drawing/2014/main" id="{EFE39D92-726A-B529-67F3-6AAED7CA8E20}"/>
              </a:ext>
            </a:extLst>
          </p:cNvPr>
          <p:cNvGrpSpPr/>
          <p:nvPr/>
        </p:nvGrpSpPr>
        <p:grpSpPr>
          <a:xfrm>
            <a:off x="838200" y="2385165"/>
            <a:ext cx="5662874" cy="2437521"/>
            <a:chOff x="1219200" y="2983097"/>
            <a:chExt cx="5662874" cy="2437521"/>
          </a:xfrm>
        </p:grpSpPr>
        <p:pic>
          <p:nvPicPr>
            <p:cNvPr id="5" name="Picture 4">
              <a:extLst>
                <a:ext uri="{FF2B5EF4-FFF2-40B4-BE49-F238E27FC236}">
                  <a16:creationId xmlns:a16="http://schemas.microsoft.com/office/drawing/2014/main" id="{68D7BC5D-7FA1-108F-0578-7794C944BB3A}"/>
                </a:ext>
              </a:extLst>
            </p:cNvPr>
            <p:cNvPicPr>
              <a:picLocks noChangeAspect="1"/>
            </p:cNvPicPr>
            <p:nvPr/>
          </p:nvPicPr>
          <p:blipFill>
            <a:blip r:embed="rId3"/>
            <a:stretch>
              <a:fillRect/>
            </a:stretch>
          </p:blipFill>
          <p:spPr>
            <a:xfrm>
              <a:off x="2411195" y="2983097"/>
              <a:ext cx="3238952" cy="1676634"/>
            </a:xfrm>
            <a:prstGeom prst="rect">
              <a:avLst/>
            </a:prstGeom>
          </p:spPr>
        </p:pic>
        <p:sp>
          <p:nvSpPr>
            <p:cNvPr id="6" name="TextBox 5">
              <a:extLst>
                <a:ext uri="{FF2B5EF4-FFF2-40B4-BE49-F238E27FC236}">
                  <a16:creationId xmlns:a16="http://schemas.microsoft.com/office/drawing/2014/main" id="{1CE3785C-E541-5672-19B9-7F86A1DF1CBF}"/>
                </a:ext>
              </a:extLst>
            </p:cNvPr>
            <p:cNvSpPr txBox="1"/>
            <p:nvPr/>
          </p:nvSpPr>
          <p:spPr>
            <a:xfrm>
              <a:off x="1219200" y="4712732"/>
              <a:ext cx="5662874" cy="707886"/>
            </a:xfrm>
            <a:prstGeom prst="rect">
              <a:avLst/>
            </a:prstGeom>
            <a:noFill/>
          </p:spPr>
          <p:txBody>
            <a:bodyPr wrap="square">
              <a:spAutoFit/>
            </a:bodyPr>
            <a:lstStyle/>
            <a:p>
              <a:pPr eaLnBrk="1" hangingPunct="1">
                <a:spcBef>
                  <a:spcPts val="600"/>
                </a:spcBef>
              </a:pPr>
              <a:r>
                <a:rPr lang="en-US" altLang="zh-CN" sz="2000" dirty="0">
                  <a:latin typeface="Calibri" panose="020F0502020204030204" pitchFamily="34" charset="0"/>
                  <a:ea typeface="Calibri" panose="020F0502020204030204" pitchFamily="34" charset="0"/>
                  <a:cs typeface="Calibri" panose="020F0502020204030204" pitchFamily="34" charset="0"/>
                </a:rPr>
                <a:t>The GPT-2 model </a:t>
              </a:r>
              <a:r>
                <a:rPr lang="en-US" sz="2000" dirty="0">
                  <a:latin typeface="Calibri" panose="020F0502020204030204" pitchFamily="34" charset="0"/>
                  <a:ea typeface="Calibri" panose="020F0502020204030204" pitchFamily="34" charset="0"/>
                  <a:cs typeface="Calibri" panose="020F0502020204030204" pitchFamily="34" charset="0"/>
                </a:rPr>
                <a:t>largely follows the details of </a:t>
              </a:r>
              <a:r>
                <a:rPr lang="en-US" altLang="zh-CN" sz="2000" dirty="0">
                  <a:latin typeface="Calibri" panose="020F0502020204030204" pitchFamily="34" charset="0"/>
                  <a:ea typeface="Calibri" panose="020F0502020204030204" pitchFamily="34" charset="0"/>
                  <a:cs typeface="Calibri" panose="020F0502020204030204" pitchFamily="34" charset="0"/>
                </a:rPr>
                <a:t>GPT-1 </a:t>
              </a:r>
              <a:r>
                <a:rPr lang="en-US" sz="2000" dirty="0">
                  <a:latin typeface="Calibri" panose="020F0502020204030204" pitchFamily="34" charset="0"/>
                  <a:ea typeface="Calibri" panose="020F0502020204030204" pitchFamily="34" charset="0"/>
                  <a:cs typeface="Calibri" panose="020F0502020204030204" pitchFamily="34" charset="0"/>
                </a:rPr>
                <a:t>with a few modifications</a:t>
              </a:r>
              <a:r>
                <a:rPr lang="en-US" altLang="zh-CN" sz="2000" dirty="0">
                  <a:latin typeface="Calibri" panose="020F0502020204030204" pitchFamily="34" charset="0"/>
                  <a:ea typeface="Calibri" panose="020F0502020204030204" pitchFamily="34" charset="0"/>
                  <a:cs typeface="Calibri" panose="020F0502020204030204" pitchFamily="34" charset="0"/>
                </a:rPr>
                <a:t>.</a:t>
              </a:r>
            </a:p>
          </p:txBody>
        </p:sp>
      </p:grpSp>
      <p:pic>
        <p:nvPicPr>
          <p:cNvPr id="8" name="Picture 7">
            <a:extLst>
              <a:ext uri="{FF2B5EF4-FFF2-40B4-BE49-F238E27FC236}">
                <a16:creationId xmlns:a16="http://schemas.microsoft.com/office/drawing/2014/main" id="{7334CA58-8E83-BCB6-AB91-DD425A15D971}"/>
              </a:ext>
            </a:extLst>
          </p:cNvPr>
          <p:cNvPicPr>
            <a:picLocks noChangeAspect="1"/>
          </p:cNvPicPr>
          <p:nvPr/>
        </p:nvPicPr>
        <p:blipFill>
          <a:blip r:embed="rId4"/>
          <a:stretch>
            <a:fillRect/>
          </a:stretch>
        </p:blipFill>
        <p:spPr>
          <a:xfrm>
            <a:off x="6858000" y="2362200"/>
            <a:ext cx="3551416" cy="1912887"/>
          </a:xfrm>
          <a:prstGeom prst="rect">
            <a:avLst/>
          </a:prstGeom>
        </p:spPr>
      </p:pic>
      <p:sp>
        <p:nvSpPr>
          <p:cNvPr id="10" name="Arrow: Up 9">
            <a:extLst>
              <a:ext uri="{FF2B5EF4-FFF2-40B4-BE49-F238E27FC236}">
                <a16:creationId xmlns:a16="http://schemas.microsoft.com/office/drawing/2014/main" id="{F95C140E-E35B-5212-CCB5-B5F90CA63AF1}"/>
              </a:ext>
            </a:extLst>
          </p:cNvPr>
          <p:cNvSpPr/>
          <p:nvPr/>
        </p:nvSpPr>
        <p:spPr bwMode="auto">
          <a:xfrm>
            <a:off x="10515600" y="2674887"/>
            <a:ext cx="609600" cy="1371600"/>
          </a:xfrm>
          <a:prstGeom prst="upArrow">
            <a:avLst>
              <a:gd name="adj1" fmla="val 50000"/>
              <a:gd name="adj2" fmla="val 69512"/>
            </a:avLst>
          </a:prstGeom>
          <a:solidFill>
            <a:srgbClr val="99CCFF"/>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
        <p:nvSpPr>
          <p:cNvPr id="2" name="TextBox 1">
            <a:extLst>
              <a:ext uri="{FF2B5EF4-FFF2-40B4-BE49-F238E27FC236}">
                <a16:creationId xmlns:a16="http://schemas.microsoft.com/office/drawing/2014/main" id="{C1D04371-1A2E-4BB0-4F23-EC3103FB2059}"/>
              </a:ext>
            </a:extLst>
          </p:cNvPr>
          <p:cNvSpPr txBox="1"/>
          <p:nvPr/>
        </p:nvSpPr>
        <p:spPr>
          <a:xfrm>
            <a:off x="7065411" y="4476690"/>
            <a:ext cx="4037647" cy="400110"/>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GPT-2 is 10 times more than GPT-1.</a:t>
            </a:r>
          </a:p>
        </p:txBody>
      </p:sp>
    </p:spTree>
    <p:extLst>
      <p:ext uri="{BB962C8B-B14F-4D97-AF65-F5344CB8AC3E}">
        <p14:creationId xmlns:p14="http://schemas.microsoft.com/office/powerpoint/2010/main" val="1557175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3B626F06-951F-E8C8-4D09-C75B40941A28}"/>
              </a:ext>
            </a:extLst>
          </p:cNvPr>
          <p:cNvSpPr txBox="1"/>
          <p:nvPr/>
        </p:nvSpPr>
        <p:spPr>
          <a:xfrm>
            <a:off x="3065145" y="4059563"/>
            <a:ext cx="781050" cy="6617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Fine-</a:t>
            </a:r>
          </a:p>
          <a:p>
            <a:pPr marL="0" marR="0" lvl="0" indent="0" algn="ctr" defTabSz="914400" rtl="0" eaLnBrk="0" fontAlgn="base" latinLnBrk="0" hangingPunct="0">
              <a:lnSpc>
                <a:spcPct val="100000"/>
              </a:lnSpc>
              <a:spcBef>
                <a:spcPts val="600"/>
              </a:spcBef>
              <a:spcAft>
                <a:spcPct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Tuning</a:t>
            </a:r>
          </a:p>
        </p:txBody>
      </p:sp>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GPT-2: Auto-Regressive Language Models </a:t>
            </a:r>
          </a:p>
          <a:p>
            <a:pPr lvl="1" eaLnBrk="1" hangingPunct="1">
              <a:spcBef>
                <a:spcPts val="600"/>
              </a:spcBef>
            </a:pPr>
            <a:r>
              <a:rPr lang="en-US" altLang="zh-CN" dirty="0"/>
              <a:t>Un-supervised Multi-Task Learning: One Unsupervised Model for Multi-Tasks (Remove Task-Specific Fine-Tuning)</a:t>
            </a:r>
          </a:p>
          <a:p>
            <a:pPr lvl="2" eaLnBrk="1" hangingPunct="1">
              <a:spcBef>
                <a:spcPts val="600"/>
              </a:spcBef>
            </a:pPr>
            <a:endParaRPr lang="en-US" altLang="zh-CN" dirty="0"/>
          </a:p>
          <a:p>
            <a:pPr lvl="2" eaLnBrk="1" hangingPunct="1">
              <a:spcBef>
                <a:spcPts val="600"/>
              </a:spcBef>
            </a:pPr>
            <a:endParaRPr lang="en-US" altLang="zh-CN" dirty="0"/>
          </a:p>
          <a:p>
            <a:pPr lvl="2" eaLnBrk="1" hangingPunct="1">
              <a:spcBef>
                <a:spcPts val="600"/>
              </a:spcBef>
            </a:pPr>
            <a:endParaRPr lang="en-US" altLang="zh-CN" dirty="0"/>
          </a:p>
          <a:p>
            <a:pPr lvl="2" eaLnBrk="1" hangingPunct="1">
              <a:spcBef>
                <a:spcPts val="600"/>
              </a:spcBef>
            </a:pPr>
            <a:endParaRPr lang="en-US" altLang="zh-CN" dirty="0"/>
          </a:p>
          <a:p>
            <a:pPr lvl="2" eaLnBrk="1" hangingPunct="1">
              <a:spcBef>
                <a:spcPts val="600"/>
              </a:spcBef>
            </a:pPr>
            <a:endParaRPr lang="en-US" altLang="zh-CN" dirty="0"/>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cxnSp>
        <p:nvCxnSpPr>
          <p:cNvPr id="16" name="Straight Arrow Connector 15">
            <a:extLst>
              <a:ext uri="{FF2B5EF4-FFF2-40B4-BE49-F238E27FC236}">
                <a16:creationId xmlns:a16="http://schemas.microsoft.com/office/drawing/2014/main" id="{BFF45E39-5A00-E8D9-AE7A-C79A0D0F97C0}"/>
              </a:ext>
            </a:extLst>
          </p:cNvPr>
          <p:cNvCxnSpPr>
            <a:cxnSpLocks/>
          </p:cNvCxnSpPr>
          <p:nvPr/>
        </p:nvCxnSpPr>
        <p:spPr bwMode="auto">
          <a:xfrm>
            <a:off x="3017520" y="4383291"/>
            <a:ext cx="926050" cy="0"/>
          </a:xfrm>
          <a:prstGeom prst="straightConnector1">
            <a:avLst/>
          </a:prstGeom>
          <a:solidFill>
            <a:schemeClr val="accent1"/>
          </a:solidFill>
          <a:ln w="12700" cap="flat" cmpd="sng" algn="ctr">
            <a:solidFill>
              <a:schemeClr val="tx1"/>
            </a:solidFill>
            <a:prstDash val="solid"/>
            <a:miter lim="800000"/>
            <a:headEnd type="none" w="med" len="med"/>
            <a:tailEnd type="triangle"/>
          </a:ln>
          <a:effectLst/>
        </p:spPr>
      </p:cxnSp>
      <p:sp>
        <p:nvSpPr>
          <p:cNvPr id="40" name="TextBox 39">
            <a:extLst>
              <a:ext uri="{FF2B5EF4-FFF2-40B4-BE49-F238E27FC236}">
                <a16:creationId xmlns:a16="http://schemas.microsoft.com/office/drawing/2014/main" id="{98FD7DB2-56C7-E971-3456-BBAA4BE77F99}"/>
              </a:ext>
            </a:extLst>
          </p:cNvPr>
          <p:cNvSpPr txBox="1"/>
          <p:nvPr/>
        </p:nvSpPr>
        <p:spPr>
          <a:xfrm>
            <a:off x="2998470" y="4884317"/>
            <a:ext cx="781050" cy="58477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Fine-Tuning</a:t>
            </a:r>
          </a:p>
        </p:txBody>
      </p:sp>
      <p:grpSp>
        <p:nvGrpSpPr>
          <p:cNvPr id="2" name="Group 1">
            <a:extLst>
              <a:ext uri="{FF2B5EF4-FFF2-40B4-BE49-F238E27FC236}">
                <a16:creationId xmlns:a16="http://schemas.microsoft.com/office/drawing/2014/main" id="{8227B66C-43CE-F797-1B19-78331BC3AE25}"/>
              </a:ext>
            </a:extLst>
          </p:cNvPr>
          <p:cNvGrpSpPr/>
          <p:nvPr/>
        </p:nvGrpSpPr>
        <p:grpSpPr>
          <a:xfrm>
            <a:off x="6598920" y="3449111"/>
            <a:ext cx="3957662" cy="2265145"/>
            <a:chOff x="6903720" y="3566160"/>
            <a:chExt cx="3957662" cy="2265145"/>
          </a:xfrm>
        </p:grpSpPr>
        <p:cxnSp>
          <p:nvCxnSpPr>
            <p:cNvPr id="24" name="Straight Arrow Connector 23">
              <a:extLst>
                <a:ext uri="{FF2B5EF4-FFF2-40B4-BE49-F238E27FC236}">
                  <a16:creationId xmlns:a16="http://schemas.microsoft.com/office/drawing/2014/main" id="{0FB0C4A0-E2BB-049B-DF0F-B659E0CA8483}"/>
                </a:ext>
              </a:extLst>
            </p:cNvPr>
            <p:cNvCxnSpPr>
              <a:cxnSpLocks/>
              <a:stCxn id="10" idx="1"/>
              <a:endCxn id="9229" idx="3"/>
            </p:cNvCxnSpPr>
            <p:nvPr/>
          </p:nvCxnSpPr>
          <p:spPr bwMode="auto">
            <a:xfrm flipH="1" flipV="1">
              <a:off x="6903720" y="3566160"/>
              <a:ext cx="944880" cy="919428"/>
            </a:xfrm>
            <a:prstGeom prst="straightConnector1">
              <a:avLst/>
            </a:prstGeom>
            <a:solidFill>
              <a:schemeClr val="accent1"/>
            </a:solidFill>
            <a:ln w="12700" cap="flat" cmpd="sng" algn="ctr">
              <a:solidFill>
                <a:schemeClr val="tx1"/>
              </a:solidFill>
              <a:prstDash val="solid"/>
              <a:miter lim="800000"/>
              <a:headEnd type="none" w="med" len="med"/>
              <a:tailEnd type="triangle"/>
            </a:ln>
            <a:effectLst/>
          </p:spPr>
        </p:cxnSp>
        <p:cxnSp>
          <p:nvCxnSpPr>
            <p:cNvPr id="27" name="Straight Arrow Connector 26">
              <a:extLst>
                <a:ext uri="{FF2B5EF4-FFF2-40B4-BE49-F238E27FC236}">
                  <a16:creationId xmlns:a16="http://schemas.microsoft.com/office/drawing/2014/main" id="{D35F3AEB-7E19-5D9B-522F-B9985D41B9EB}"/>
                </a:ext>
              </a:extLst>
            </p:cNvPr>
            <p:cNvCxnSpPr>
              <a:cxnSpLocks/>
              <a:stCxn id="10" idx="1"/>
              <a:endCxn id="9231" idx="3"/>
            </p:cNvCxnSpPr>
            <p:nvPr/>
          </p:nvCxnSpPr>
          <p:spPr bwMode="auto">
            <a:xfrm flipH="1">
              <a:off x="6932883" y="4485588"/>
              <a:ext cx="915717" cy="0"/>
            </a:xfrm>
            <a:prstGeom prst="straightConnector1">
              <a:avLst/>
            </a:prstGeom>
            <a:solidFill>
              <a:schemeClr val="accent1"/>
            </a:solidFill>
            <a:ln w="12700" cap="flat" cmpd="sng" algn="ctr">
              <a:solidFill>
                <a:schemeClr val="tx1"/>
              </a:solidFill>
              <a:prstDash val="solid"/>
              <a:miter lim="800000"/>
              <a:headEnd type="none" w="med" len="med"/>
              <a:tailEnd type="triangle"/>
            </a:ln>
            <a:effectLst/>
          </p:spPr>
        </p:cxnSp>
        <p:cxnSp>
          <p:nvCxnSpPr>
            <p:cNvPr id="30" name="Straight Arrow Connector 29">
              <a:extLst>
                <a:ext uri="{FF2B5EF4-FFF2-40B4-BE49-F238E27FC236}">
                  <a16:creationId xmlns:a16="http://schemas.microsoft.com/office/drawing/2014/main" id="{CC576205-9484-FA37-6FC9-01DF53955091}"/>
                </a:ext>
              </a:extLst>
            </p:cNvPr>
            <p:cNvCxnSpPr>
              <a:cxnSpLocks/>
              <a:stCxn id="10" idx="1"/>
              <a:endCxn id="9233" idx="3"/>
            </p:cNvCxnSpPr>
            <p:nvPr/>
          </p:nvCxnSpPr>
          <p:spPr bwMode="auto">
            <a:xfrm flipH="1">
              <a:off x="6903720" y="4485588"/>
              <a:ext cx="944880" cy="912018"/>
            </a:xfrm>
            <a:prstGeom prst="straightConnector1">
              <a:avLst/>
            </a:prstGeom>
            <a:solidFill>
              <a:schemeClr val="accent1"/>
            </a:solidFill>
            <a:ln w="12700" cap="flat" cmpd="sng" algn="ctr">
              <a:solidFill>
                <a:schemeClr val="tx1"/>
              </a:solidFill>
              <a:prstDash val="solid"/>
              <a:miter lim="800000"/>
              <a:headEnd type="none" w="med" len="med"/>
              <a:tailEnd type="triangle"/>
            </a:ln>
            <a:effectLst/>
          </p:spPr>
        </p:cxnSp>
        <p:sp>
          <p:nvSpPr>
            <p:cNvPr id="43" name="TextBox 42">
              <a:extLst>
                <a:ext uri="{FF2B5EF4-FFF2-40B4-BE49-F238E27FC236}">
                  <a16:creationId xmlns:a16="http://schemas.microsoft.com/office/drawing/2014/main" id="{62324B34-AD46-060E-E769-337746A86F6D}"/>
                </a:ext>
              </a:extLst>
            </p:cNvPr>
            <p:cNvSpPr txBox="1"/>
            <p:nvPr/>
          </p:nvSpPr>
          <p:spPr>
            <a:xfrm>
              <a:off x="7880309" y="5123419"/>
              <a:ext cx="2981073" cy="707886"/>
            </a:xfrm>
            <a:prstGeom prst="rect">
              <a:avLst/>
            </a:prstGeom>
            <a:noFill/>
          </p:spPr>
          <p:txBody>
            <a:bodyPr wrap="square">
              <a:spAutoFit/>
            </a:bodyPr>
            <a:lstStyle/>
            <a:p>
              <a:pPr marL="0" marR="0" lvl="0" indent="0" algn="ctr" defTabSz="914400" rtl="0" eaLnBrk="1" fontAlgn="base" latinLnBrk="0" hangingPunct="1">
                <a:lnSpc>
                  <a:spcPct val="100000"/>
                </a:lnSpc>
                <a:spcBef>
                  <a:spcPts val="60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Without any Parameter or </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Architecture Modification</a:t>
              </a:r>
              <a:endParaRPr kumimoji="1" lang="en-US" altLang="zh-CN" sz="2000" b="0" i="0" u="none" strike="noStrike" kern="1200" cap="none" spc="0" normalizeH="0" baseline="0" noProof="0" dirty="0">
                <a:ln>
                  <a:noFill/>
                </a:ln>
                <a:solidFill>
                  <a:srgbClr val="3399FF"/>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10" name="Rectangle: Rounded Corners 9">
              <a:extLst>
                <a:ext uri="{FF2B5EF4-FFF2-40B4-BE49-F238E27FC236}">
                  <a16:creationId xmlns:a16="http://schemas.microsoft.com/office/drawing/2014/main" id="{2D35C3B1-63EC-858B-F05A-E99BC1DF371E}"/>
                </a:ext>
              </a:extLst>
            </p:cNvPr>
            <p:cNvSpPr/>
            <p:nvPr/>
          </p:nvSpPr>
          <p:spPr bwMode="auto">
            <a:xfrm>
              <a:off x="7848600" y="4143584"/>
              <a:ext cx="1188720" cy="684008"/>
            </a:xfrm>
            <a:prstGeom prst="roundRect">
              <a:avLst/>
            </a:prstGeom>
            <a:solidFill>
              <a:srgbClr val="99CCFF">
                <a:alpha val="50000"/>
              </a:srgbClr>
            </a:solidFill>
            <a:ln w="28575" cap="flat" cmpd="sng" algn="ctr">
              <a:solidFill>
                <a:schemeClr val="accent5">
                  <a:lumMod val="25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GPT-2</a:t>
              </a:r>
            </a:p>
          </p:txBody>
        </p:sp>
      </p:grpSp>
      <p:sp>
        <p:nvSpPr>
          <p:cNvPr id="13" name="Rectangle: Rounded Corners 12">
            <a:extLst>
              <a:ext uri="{FF2B5EF4-FFF2-40B4-BE49-F238E27FC236}">
                <a16:creationId xmlns:a16="http://schemas.microsoft.com/office/drawing/2014/main" id="{A560480B-D7EC-9341-BAE5-3E0065A7E72F}"/>
              </a:ext>
            </a:extLst>
          </p:cNvPr>
          <p:cNvSpPr/>
          <p:nvPr/>
        </p:nvSpPr>
        <p:spPr bwMode="auto">
          <a:xfrm>
            <a:off x="1828800" y="4041286"/>
            <a:ext cx="1188720" cy="684008"/>
          </a:xfrm>
          <a:prstGeom prst="roundRect">
            <a:avLst/>
          </a:prstGeom>
          <a:solidFill>
            <a:srgbClr val="99CCFF">
              <a:alpha val="50000"/>
            </a:srgbClr>
          </a:solidFill>
          <a:ln w="28575" cap="flat" cmpd="sng" algn="ctr">
            <a:solidFill>
              <a:schemeClr val="accent5">
                <a:lumMod val="25000"/>
              </a:schemeClr>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GPT</a:t>
            </a:r>
          </a:p>
        </p:txBody>
      </p:sp>
      <p:sp>
        <p:nvSpPr>
          <p:cNvPr id="22" name="Rectangle: Rounded Corners 21">
            <a:extLst>
              <a:ext uri="{FF2B5EF4-FFF2-40B4-BE49-F238E27FC236}">
                <a16:creationId xmlns:a16="http://schemas.microsoft.com/office/drawing/2014/main" id="{A4A632DB-59F7-755C-05DB-0ED0CA46F0C2}"/>
              </a:ext>
            </a:extLst>
          </p:cNvPr>
          <p:cNvSpPr/>
          <p:nvPr/>
        </p:nvSpPr>
        <p:spPr bwMode="auto">
          <a:xfrm>
            <a:off x="3950970" y="3112614"/>
            <a:ext cx="1188720" cy="684008"/>
          </a:xfrm>
          <a:prstGeom prst="roundRect">
            <a:avLst/>
          </a:prstGeom>
          <a:solidFill>
            <a:srgbClr val="B3A2C7">
              <a:alpha val="50196"/>
            </a:srgbClr>
          </a:solidFill>
          <a:ln w="19050" cap="flat" cmpd="sng" algn="ctr">
            <a:solidFill>
              <a:srgbClr val="7030A0"/>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Task-1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GPT</a:t>
            </a:r>
          </a:p>
        </p:txBody>
      </p:sp>
      <p:sp>
        <p:nvSpPr>
          <p:cNvPr id="23" name="Rectangle: Rounded Corners 22">
            <a:extLst>
              <a:ext uri="{FF2B5EF4-FFF2-40B4-BE49-F238E27FC236}">
                <a16:creationId xmlns:a16="http://schemas.microsoft.com/office/drawing/2014/main" id="{ABC67A42-82D3-B74C-1518-D2382392AD9F}"/>
              </a:ext>
            </a:extLst>
          </p:cNvPr>
          <p:cNvSpPr/>
          <p:nvPr/>
        </p:nvSpPr>
        <p:spPr bwMode="auto">
          <a:xfrm>
            <a:off x="3956340" y="4023657"/>
            <a:ext cx="1188720" cy="684008"/>
          </a:xfrm>
          <a:prstGeom prst="roundRect">
            <a:avLst/>
          </a:prstGeom>
          <a:solidFill>
            <a:srgbClr val="92D050">
              <a:alpha val="50000"/>
            </a:srgbClr>
          </a:solidFill>
          <a:ln w="19050" cap="flat" cmpd="sng" algn="ctr">
            <a:solidFill>
              <a:srgbClr val="92D050"/>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Task-2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GPT</a:t>
            </a:r>
          </a:p>
        </p:txBody>
      </p:sp>
      <p:sp>
        <p:nvSpPr>
          <p:cNvPr id="41" name="Rectangle: Rounded Corners 40">
            <a:extLst>
              <a:ext uri="{FF2B5EF4-FFF2-40B4-BE49-F238E27FC236}">
                <a16:creationId xmlns:a16="http://schemas.microsoft.com/office/drawing/2014/main" id="{A82A58A8-D0DA-37C0-9FC7-C703FE7E7929}"/>
              </a:ext>
            </a:extLst>
          </p:cNvPr>
          <p:cNvSpPr/>
          <p:nvPr/>
        </p:nvSpPr>
        <p:spPr bwMode="auto">
          <a:xfrm>
            <a:off x="3961512" y="4930037"/>
            <a:ext cx="1188720" cy="684008"/>
          </a:xfrm>
          <a:prstGeom prst="roundRect">
            <a:avLst/>
          </a:prstGeom>
          <a:solidFill>
            <a:srgbClr val="C0504D">
              <a:lumMod val="60000"/>
              <a:lumOff val="40000"/>
              <a:alpha val="50000"/>
            </a:srgbClr>
          </a:solidFill>
          <a:ln w="19050" cap="flat" cmpd="sng" algn="ctr">
            <a:solidFill>
              <a:srgbClr val="C0504D">
                <a:lumMod val="75000"/>
              </a:srgbClr>
            </a:solid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Task-3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GPT</a:t>
            </a:r>
            <a:endParaRPr kumimoji="0" lang="en-US" sz="1800" b="1" i="0" u="none" strike="noStrike" kern="0" cap="none" spc="0" normalizeH="0" baseline="0" noProof="0" dirty="0">
              <a:ln>
                <a:noFill/>
              </a:ln>
              <a:solidFill>
                <a:prstClr val="white"/>
              </a:solidFill>
              <a:effectLst/>
              <a:uLnTx/>
              <a:uFillTx/>
              <a:latin typeface="KaiTi" panose="02010609060101010101" pitchFamily="49" charset="-122"/>
              <a:ea typeface="KaiTi" panose="02010609060101010101" pitchFamily="49" charset="-122"/>
              <a:cs typeface="+mn-cs"/>
            </a:endParaRPr>
          </a:p>
        </p:txBody>
      </p:sp>
      <p:sp>
        <p:nvSpPr>
          <p:cNvPr id="63" name="TextBox 62">
            <a:extLst>
              <a:ext uri="{FF2B5EF4-FFF2-40B4-BE49-F238E27FC236}">
                <a16:creationId xmlns:a16="http://schemas.microsoft.com/office/drawing/2014/main" id="{F175D719-8645-FD59-D195-A5D8E557E5BE}"/>
              </a:ext>
            </a:extLst>
          </p:cNvPr>
          <p:cNvSpPr txBox="1"/>
          <p:nvPr/>
        </p:nvSpPr>
        <p:spPr>
          <a:xfrm>
            <a:off x="2909459" y="3248288"/>
            <a:ext cx="781050" cy="58477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Fine-Tuning</a:t>
            </a:r>
          </a:p>
        </p:txBody>
      </p:sp>
      <p:cxnSp>
        <p:nvCxnSpPr>
          <p:cNvPr id="9217" name="Straight Arrow Connector 9216">
            <a:extLst>
              <a:ext uri="{FF2B5EF4-FFF2-40B4-BE49-F238E27FC236}">
                <a16:creationId xmlns:a16="http://schemas.microsoft.com/office/drawing/2014/main" id="{AE057529-930E-D2C6-4B30-BF34372CA9A0}"/>
              </a:ext>
            </a:extLst>
          </p:cNvPr>
          <p:cNvCxnSpPr>
            <a:stCxn id="13" idx="3"/>
            <a:endCxn id="22" idx="1"/>
          </p:cNvCxnSpPr>
          <p:nvPr/>
        </p:nvCxnSpPr>
        <p:spPr bwMode="auto">
          <a:xfrm flipV="1">
            <a:off x="3017520" y="3454618"/>
            <a:ext cx="933450" cy="928672"/>
          </a:xfrm>
          <a:prstGeom prst="straightConnector1">
            <a:avLst/>
          </a:prstGeom>
          <a:solidFill>
            <a:schemeClr val="accent1"/>
          </a:solidFill>
          <a:ln w="12700" cap="flat" cmpd="sng" algn="ctr">
            <a:solidFill>
              <a:schemeClr val="tx1"/>
            </a:solidFill>
            <a:prstDash val="solid"/>
            <a:miter lim="800000"/>
            <a:headEnd type="none" w="med" len="med"/>
            <a:tailEnd type="triangle"/>
          </a:ln>
          <a:effectLst/>
        </p:spPr>
      </p:cxnSp>
      <p:cxnSp>
        <p:nvCxnSpPr>
          <p:cNvPr id="9222" name="Straight Arrow Connector 9221">
            <a:extLst>
              <a:ext uri="{FF2B5EF4-FFF2-40B4-BE49-F238E27FC236}">
                <a16:creationId xmlns:a16="http://schemas.microsoft.com/office/drawing/2014/main" id="{08147870-793E-E4E0-80BD-18B222B8507D}"/>
              </a:ext>
            </a:extLst>
          </p:cNvPr>
          <p:cNvCxnSpPr>
            <a:stCxn id="13" idx="3"/>
            <a:endCxn id="41" idx="1"/>
          </p:cNvCxnSpPr>
          <p:nvPr/>
        </p:nvCxnSpPr>
        <p:spPr bwMode="auto">
          <a:xfrm>
            <a:off x="3017520" y="4383290"/>
            <a:ext cx="943992" cy="888751"/>
          </a:xfrm>
          <a:prstGeom prst="straightConnector1">
            <a:avLst/>
          </a:prstGeom>
          <a:solidFill>
            <a:schemeClr val="accent1"/>
          </a:solidFill>
          <a:ln w="12700" cap="flat" cmpd="sng" algn="ctr">
            <a:solidFill>
              <a:schemeClr val="tx1"/>
            </a:solidFill>
            <a:prstDash val="solid"/>
            <a:miter lim="800000"/>
            <a:headEnd type="none" w="med" len="med"/>
            <a:tailEnd type="triangle"/>
          </a:ln>
          <a:effectLst/>
        </p:spPr>
      </p:cxnSp>
      <p:pic>
        <p:nvPicPr>
          <p:cNvPr id="9229" name="Picture 9228">
            <a:extLst>
              <a:ext uri="{FF2B5EF4-FFF2-40B4-BE49-F238E27FC236}">
                <a16:creationId xmlns:a16="http://schemas.microsoft.com/office/drawing/2014/main" id="{8B231C93-8B17-0634-F9A9-0C0FBEA6806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867400" y="3083351"/>
            <a:ext cx="731520" cy="731520"/>
          </a:xfrm>
          <a:prstGeom prst="rect">
            <a:avLst/>
          </a:prstGeom>
        </p:spPr>
      </p:pic>
      <p:pic>
        <p:nvPicPr>
          <p:cNvPr id="9231" name="Picture 9230">
            <a:extLst>
              <a:ext uri="{FF2B5EF4-FFF2-40B4-BE49-F238E27FC236}">
                <a16:creationId xmlns:a16="http://schemas.microsoft.com/office/drawing/2014/main" id="{23DEEFCA-7EC7-0C4E-D83C-1398CBAFFAF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96563" y="4002779"/>
            <a:ext cx="731520" cy="731520"/>
          </a:xfrm>
          <a:prstGeom prst="rect">
            <a:avLst/>
          </a:prstGeom>
        </p:spPr>
      </p:pic>
      <p:pic>
        <p:nvPicPr>
          <p:cNvPr id="9233" name="Picture 9232">
            <a:extLst>
              <a:ext uri="{FF2B5EF4-FFF2-40B4-BE49-F238E27FC236}">
                <a16:creationId xmlns:a16="http://schemas.microsoft.com/office/drawing/2014/main" id="{25165778-E650-FAA6-6188-611132CF2C9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867400" y="4914797"/>
            <a:ext cx="731520" cy="731520"/>
          </a:xfrm>
          <a:prstGeom prst="rect">
            <a:avLst/>
          </a:prstGeom>
        </p:spPr>
      </p:pic>
      <p:cxnSp>
        <p:nvCxnSpPr>
          <p:cNvPr id="9239" name="Straight Arrow Connector 9238">
            <a:extLst>
              <a:ext uri="{FF2B5EF4-FFF2-40B4-BE49-F238E27FC236}">
                <a16:creationId xmlns:a16="http://schemas.microsoft.com/office/drawing/2014/main" id="{E381C2A0-0EB0-BE4E-4FBC-268A6B50448F}"/>
              </a:ext>
            </a:extLst>
          </p:cNvPr>
          <p:cNvCxnSpPr>
            <a:cxnSpLocks/>
            <a:stCxn id="23" idx="3"/>
            <a:endCxn id="9231" idx="1"/>
          </p:cNvCxnSpPr>
          <p:nvPr/>
        </p:nvCxnSpPr>
        <p:spPr bwMode="auto">
          <a:xfrm>
            <a:off x="5145060" y="4365661"/>
            <a:ext cx="751503" cy="2878"/>
          </a:xfrm>
          <a:prstGeom prst="straightConnector1">
            <a:avLst/>
          </a:prstGeom>
          <a:solidFill>
            <a:schemeClr val="accent1"/>
          </a:solidFill>
          <a:ln w="12700" cap="flat" cmpd="sng" algn="ctr">
            <a:solidFill>
              <a:schemeClr val="tx1"/>
            </a:solidFill>
            <a:prstDash val="solid"/>
            <a:miter lim="800000"/>
            <a:headEnd type="none" w="med" len="med"/>
            <a:tailEnd type="triangle"/>
          </a:ln>
          <a:effectLst/>
        </p:spPr>
      </p:cxnSp>
      <p:cxnSp>
        <p:nvCxnSpPr>
          <p:cNvPr id="9245" name="Straight Arrow Connector 9244">
            <a:extLst>
              <a:ext uri="{FF2B5EF4-FFF2-40B4-BE49-F238E27FC236}">
                <a16:creationId xmlns:a16="http://schemas.microsoft.com/office/drawing/2014/main" id="{A224AFE0-6662-B1C9-D3F8-4AD8111AEA4B}"/>
              </a:ext>
            </a:extLst>
          </p:cNvPr>
          <p:cNvCxnSpPr>
            <a:stCxn id="22" idx="3"/>
            <a:endCxn id="9229" idx="1"/>
          </p:cNvCxnSpPr>
          <p:nvPr/>
        </p:nvCxnSpPr>
        <p:spPr bwMode="auto">
          <a:xfrm flipV="1">
            <a:off x="5139690" y="3449111"/>
            <a:ext cx="727710" cy="5507"/>
          </a:xfrm>
          <a:prstGeom prst="straightConnector1">
            <a:avLst/>
          </a:prstGeom>
          <a:solidFill>
            <a:schemeClr val="accent1"/>
          </a:solidFill>
          <a:ln w="12700" cap="flat" cmpd="sng" algn="ctr">
            <a:solidFill>
              <a:schemeClr val="tx1"/>
            </a:solidFill>
            <a:prstDash val="solid"/>
            <a:miter lim="800000"/>
            <a:headEnd type="none" w="med" len="med"/>
            <a:tailEnd type="triangle"/>
          </a:ln>
          <a:effectLst/>
        </p:spPr>
      </p:cxnSp>
      <p:cxnSp>
        <p:nvCxnSpPr>
          <p:cNvPr id="9248" name="Straight Arrow Connector 9247">
            <a:extLst>
              <a:ext uri="{FF2B5EF4-FFF2-40B4-BE49-F238E27FC236}">
                <a16:creationId xmlns:a16="http://schemas.microsoft.com/office/drawing/2014/main" id="{BFB3B8E0-7B73-ECB2-609E-40A9433E0FE9}"/>
              </a:ext>
            </a:extLst>
          </p:cNvPr>
          <p:cNvCxnSpPr>
            <a:cxnSpLocks/>
            <a:stCxn id="41" idx="3"/>
            <a:endCxn id="9233" idx="1"/>
          </p:cNvCxnSpPr>
          <p:nvPr/>
        </p:nvCxnSpPr>
        <p:spPr bwMode="auto">
          <a:xfrm>
            <a:off x="5150232" y="5272041"/>
            <a:ext cx="717168" cy="8516"/>
          </a:xfrm>
          <a:prstGeom prst="straightConnector1">
            <a:avLst/>
          </a:prstGeom>
          <a:solidFill>
            <a:schemeClr val="accent1"/>
          </a:solidFill>
          <a:ln w="12700" cap="flat" cmpd="sng" algn="ctr">
            <a:solidFill>
              <a:schemeClr val="tx1"/>
            </a:solidFill>
            <a:prstDash val="solid"/>
            <a:miter lim="800000"/>
            <a:headEnd type="none" w="med" len="med"/>
            <a:tailEnd type="triangle"/>
          </a:ln>
          <a:effectLst/>
        </p:spPr>
      </p:cxnSp>
      <p:sp>
        <p:nvSpPr>
          <p:cNvPr id="3" name="TextBox 2">
            <a:extLst>
              <a:ext uri="{FF2B5EF4-FFF2-40B4-BE49-F238E27FC236}">
                <a16:creationId xmlns:a16="http://schemas.microsoft.com/office/drawing/2014/main" id="{22ABCD12-E442-98FD-6957-A37638A33E10}"/>
              </a:ext>
            </a:extLst>
          </p:cNvPr>
          <p:cNvSpPr txBox="1"/>
          <p:nvPr/>
        </p:nvSpPr>
        <p:spPr>
          <a:xfrm>
            <a:off x="1178218" y="5798403"/>
            <a:ext cx="9337382" cy="830997"/>
          </a:xfrm>
          <a:prstGeom prst="rect">
            <a:avLst/>
          </a:prstGeom>
          <a:noFill/>
        </p:spPr>
        <p:txBody>
          <a:bodyPr wrap="square">
            <a:spAutoFit/>
          </a:bodyPr>
          <a:lstStyle/>
          <a:p>
            <a:pPr eaLnBrk="1" hangingPunct="1">
              <a:spcBef>
                <a:spcPts val="600"/>
              </a:spcBef>
            </a:pPr>
            <a:r>
              <a:rPr lang="en-US" altLang="zh-CN" sz="2400" dirty="0">
                <a:latin typeface="Calibri" panose="020F0502020204030204" pitchFamily="34" charset="0"/>
                <a:ea typeface="Calibri" panose="020F0502020204030204" pitchFamily="34" charset="0"/>
                <a:cs typeface="Calibri" panose="020F0502020204030204" pitchFamily="34" charset="0"/>
              </a:rPr>
              <a:t>GPT-2 aims at </a:t>
            </a:r>
            <a:r>
              <a:rPr lang="en-US" altLang="zh-CN" sz="2400" dirty="0">
                <a:solidFill>
                  <a:srgbClr val="FF0000"/>
                </a:solidFill>
                <a:latin typeface="Calibri" panose="020F0502020204030204" pitchFamily="34" charset="0"/>
                <a:ea typeface="Calibri" panose="020F0502020204030204" pitchFamily="34" charset="0"/>
                <a:cs typeface="Calibri" panose="020F0502020204030204" pitchFamily="34" charset="0"/>
              </a:rPr>
              <a:t>learning multiple tasks </a:t>
            </a:r>
            <a:r>
              <a:rPr lang="en-US" altLang="zh-CN" sz="2400" dirty="0">
                <a:latin typeface="Calibri" panose="020F0502020204030204" pitchFamily="34" charset="0"/>
                <a:ea typeface="Calibri" panose="020F0502020204030204" pitchFamily="34" charset="0"/>
                <a:cs typeface="Calibri" panose="020F0502020204030204" pitchFamily="34" charset="0"/>
              </a:rPr>
              <a:t>using the same </a:t>
            </a:r>
            <a:r>
              <a:rPr lang="en-US" altLang="zh-CN" sz="2400" dirty="0">
                <a:solidFill>
                  <a:srgbClr val="FF0000"/>
                </a:solidFill>
                <a:latin typeface="Calibri" panose="020F0502020204030204" pitchFamily="34" charset="0"/>
                <a:ea typeface="Calibri" panose="020F0502020204030204" pitchFamily="34" charset="0"/>
                <a:cs typeface="Calibri" panose="020F0502020204030204" pitchFamily="34" charset="0"/>
              </a:rPr>
              <a:t>unsupervised model </a:t>
            </a:r>
            <a:r>
              <a:rPr lang="en-US" altLang="zh-CN" sz="2400" dirty="0">
                <a:latin typeface="Calibri" panose="020F0502020204030204" pitchFamily="34" charset="0"/>
                <a:ea typeface="Calibri" panose="020F0502020204030204" pitchFamily="34" charset="0"/>
                <a:cs typeface="Calibri" panose="020F0502020204030204" pitchFamily="34" charset="0"/>
              </a:rPr>
              <a:t>(by designing a series of heuristic solutions). </a:t>
            </a:r>
          </a:p>
        </p:txBody>
      </p:sp>
    </p:spTree>
    <p:extLst>
      <p:ext uri="{BB962C8B-B14F-4D97-AF65-F5344CB8AC3E}">
        <p14:creationId xmlns:p14="http://schemas.microsoft.com/office/powerpoint/2010/main" val="283625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GPT-2: Auto-Regressive Language Model </a:t>
            </a:r>
          </a:p>
          <a:p>
            <a:pPr lvl="1" eaLnBrk="1" hangingPunct="1">
              <a:spcBef>
                <a:spcPts val="600"/>
              </a:spcBef>
            </a:pPr>
            <a:r>
              <a:rPr lang="en-US" altLang="zh-CN" dirty="0"/>
              <a:t>Multi-Task Learning </a:t>
            </a:r>
          </a:p>
          <a:p>
            <a:pPr lvl="2" eaLnBrk="1" hangingPunct="1">
              <a:spcBef>
                <a:spcPts val="600"/>
              </a:spcBef>
            </a:pPr>
            <a:r>
              <a:rPr lang="en-US" altLang="zh-CN" dirty="0"/>
              <a:t>Trains a single model to perform many different tasks, even for the same input, by conditioning not only on the input but also on the task to be performed. </a:t>
            </a:r>
          </a:p>
          <a:p>
            <a:pPr lvl="1" eaLnBrk="1" hangingPunct="1">
              <a:spcBef>
                <a:spcPts val="600"/>
              </a:spcBef>
            </a:pPr>
            <a:endParaRPr lang="en-US" altLang="zh-CN" dirty="0"/>
          </a:p>
          <a:p>
            <a:pPr lvl="1" eaLnBrk="1" hangingPunct="1">
              <a:spcBef>
                <a:spcPts val="600"/>
              </a:spcBef>
            </a:pPr>
            <a:endParaRPr lang="en-US" altLang="zh-CN" dirty="0">
              <a:solidFill>
                <a:srgbClr val="3399FF"/>
              </a:solidFill>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10" name="Group 9">
            <a:extLst>
              <a:ext uri="{FF2B5EF4-FFF2-40B4-BE49-F238E27FC236}">
                <a16:creationId xmlns:a16="http://schemas.microsoft.com/office/drawing/2014/main" id="{5A5AFD04-072C-4894-805A-66ED2596B770}"/>
              </a:ext>
            </a:extLst>
          </p:cNvPr>
          <p:cNvGrpSpPr/>
          <p:nvPr/>
        </p:nvGrpSpPr>
        <p:grpSpPr>
          <a:xfrm>
            <a:off x="3553971" y="4041697"/>
            <a:ext cx="5203675" cy="380988"/>
            <a:chOff x="1692794" y="3048012"/>
            <a:chExt cx="5203675" cy="380988"/>
          </a:xfrm>
        </p:grpSpPr>
        <p:pic>
          <p:nvPicPr>
            <p:cNvPr id="5" name="Picture 4">
              <a:extLst>
                <a:ext uri="{FF2B5EF4-FFF2-40B4-BE49-F238E27FC236}">
                  <a16:creationId xmlns:a16="http://schemas.microsoft.com/office/drawing/2014/main" id="{07A0CAA9-AC29-450B-AD93-99A6ED1B26DC}"/>
                </a:ext>
              </a:extLst>
            </p:cNvPr>
            <p:cNvPicPr>
              <a:picLocks noChangeAspect="1"/>
            </p:cNvPicPr>
            <p:nvPr/>
          </p:nvPicPr>
          <p:blipFill>
            <a:blip r:embed="rId3"/>
            <a:stretch>
              <a:fillRect/>
            </a:stretch>
          </p:blipFill>
          <p:spPr>
            <a:xfrm>
              <a:off x="1692794" y="3048012"/>
              <a:ext cx="1964806" cy="378671"/>
            </a:xfrm>
            <a:prstGeom prst="rect">
              <a:avLst/>
            </a:prstGeom>
          </p:spPr>
        </p:pic>
        <p:pic>
          <p:nvPicPr>
            <p:cNvPr id="7" name="Picture 6">
              <a:extLst>
                <a:ext uri="{FF2B5EF4-FFF2-40B4-BE49-F238E27FC236}">
                  <a16:creationId xmlns:a16="http://schemas.microsoft.com/office/drawing/2014/main" id="{D7273C09-362D-45D1-BC8A-60B624754F2A}"/>
                </a:ext>
              </a:extLst>
            </p:cNvPr>
            <p:cNvPicPr>
              <a:picLocks noChangeAspect="1"/>
            </p:cNvPicPr>
            <p:nvPr/>
          </p:nvPicPr>
          <p:blipFill>
            <a:blip r:embed="rId4"/>
            <a:stretch>
              <a:fillRect/>
            </a:stretch>
          </p:blipFill>
          <p:spPr>
            <a:xfrm>
              <a:off x="4267202" y="3086114"/>
              <a:ext cx="2629267" cy="321514"/>
            </a:xfrm>
            <a:prstGeom prst="rect">
              <a:avLst/>
            </a:prstGeom>
          </p:spPr>
        </p:pic>
        <p:sp>
          <p:nvSpPr>
            <p:cNvPr id="9" name="Arrow: Right 8">
              <a:extLst>
                <a:ext uri="{FF2B5EF4-FFF2-40B4-BE49-F238E27FC236}">
                  <a16:creationId xmlns:a16="http://schemas.microsoft.com/office/drawing/2014/main" id="{EF03F2D7-EE96-4FE6-8CF2-ECA2268F9935}"/>
                </a:ext>
              </a:extLst>
            </p:cNvPr>
            <p:cNvSpPr/>
            <p:nvPr/>
          </p:nvSpPr>
          <p:spPr bwMode="auto">
            <a:xfrm>
              <a:off x="3782550" y="3086112"/>
              <a:ext cx="381000" cy="342888"/>
            </a:xfrm>
            <a:prstGeom prst="rightArrow">
              <a:avLst/>
            </a:prstGeom>
            <a:solidFill>
              <a:srgbClr val="99CCFF"/>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a:ln>
                  <a:noFill/>
                </a:ln>
                <a:solidFill>
                  <a:srgbClr val="000000"/>
                </a:solidFill>
                <a:effectLst/>
                <a:uLnTx/>
                <a:uFillTx/>
                <a:latin typeface="Arial" charset="0"/>
                <a:ea typeface="新細明體" panose="02020500000000000000" pitchFamily="18" charset="-120"/>
                <a:cs typeface="+mn-cs"/>
              </a:endParaRPr>
            </a:p>
          </p:txBody>
        </p:sp>
      </p:grpSp>
      <p:sp>
        <p:nvSpPr>
          <p:cNvPr id="15" name="TextBox 14">
            <a:extLst>
              <a:ext uri="{FF2B5EF4-FFF2-40B4-BE49-F238E27FC236}">
                <a16:creationId xmlns:a16="http://schemas.microsoft.com/office/drawing/2014/main" id="{C40DAC7B-40F4-4C55-884A-D1A5F6F89CBA}"/>
              </a:ext>
            </a:extLst>
          </p:cNvPr>
          <p:cNvSpPr txBox="1"/>
          <p:nvPr/>
        </p:nvSpPr>
        <p:spPr>
          <a:xfrm>
            <a:off x="1752600" y="4678740"/>
            <a:ext cx="9753600" cy="156966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For example, a translation training example can be written as the sequence (English text, </a:t>
            </a:r>
            <a:r>
              <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translate to French</a:t>
            </a: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French text), and a reading comprehension training example can be written as (document, question, </a:t>
            </a:r>
            <a:r>
              <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answer the question</a:t>
            </a: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 answer). </a:t>
            </a:r>
          </a:p>
        </p:txBody>
      </p:sp>
      <p:sp>
        <p:nvSpPr>
          <p:cNvPr id="2" name="Rectangle: Rounded Corners 1">
            <a:extLst>
              <a:ext uri="{FF2B5EF4-FFF2-40B4-BE49-F238E27FC236}">
                <a16:creationId xmlns:a16="http://schemas.microsoft.com/office/drawing/2014/main" id="{7BDF95DE-7198-F26C-9970-0821BA87D390}"/>
              </a:ext>
            </a:extLst>
          </p:cNvPr>
          <p:cNvSpPr/>
          <p:nvPr/>
        </p:nvSpPr>
        <p:spPr bwMode="auto">
          <a:xfrm>
            <a:off x="8077200" y="3901854"/>
            <a:ext cx="680446" cy="609600"/>
          </a:xfrm>
          <a:prstGeom prst="roundRect">
            <a:avLst/>
          </a:prstGeom>
          <a:solidFill>
            <a:srgbClr val="FFCCCC">
              <a:alpha val="20000"/>
            </a:srgbClr>
          </a:solidFill>
          <a:ln w="19050" cap="flat" cmpd="sng" algn="ctr">
            <a:solidFill>
              <a:srgbClr val="FF99CC"/>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2804041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16373-C3C6-6931-913D-C93336AC7CA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D2059E2-817B-843C-1159-F4F39E762B09}"/>
              </a:ext>
            </a:extLst>
          </p:cNvPr>
          <p:cNvPicPr>
            <a:picLocks noChangeAspect="1"/>
          </p:cNvPicPr>
          <p:nvPr/>
        </p:nvPicPr>
        <p:blipFill>
          <a:blip r:embed="rId3"/>
          <a:stretch>
            <a:fillRect/>
          </a:stretch>
        </p:blipFill>
        <p:spPr>
          <a:xfrm>
            <a:off x="5596173" y="3949084"/>
            <a:ext cx="866450" cy="1174848"/>
          </a:xfrm>
          <a:prstGeom prst="rect">
            <a:avLst/>
          </a:prstGeom>
        </p:spPr>
      </p:pic>
      <p:grpSp>
        <p:nvGrpSpPr>
          <p:cNvPr id="20" name="Group 19">
            <a:extLst>
              <a:ext uri="{FF2B5EF4-FFF2-40B4-BE49-F238E27FC236}">
                <a16:creationId xmlns:a16="http://schemas.microsoft.com/office/drawing/2014/main" id="{01EFA352-3466-5484-486F-E9D3594FE8E5}"/>
              </a:ext>
            </a:extLst>
          </p:cNvPr>
          <p:cNvGrpSpPr/>
          <p:nvPr/>
        </p:nvGrpSpPr>
        <p:grpSpPr>
          <a:xfrm>
            <a:off x="152400" y="2057400"/>
            <a:ext cx="6324600" cy="3542693"/>
            <a:chOff x="152400" y="2502570"/>
            <a:chExt cx="6324600" cy="3542693"/>
          </a:xfrm>
        </p:grpSpPr>
        <p:pic>
          <p:nvPicPr>
            <p:cNvPr id="18" name="Picture 17">
              <a:extLst>
                <a:ext uri="{FF2B5EF4-FFF2-40B4-BE49-F238E27FC236}">
                  <a16:creationId xmlns:a16="http://schemas.microsoft.com/office/drawing/2014/main" id="{D7C82D20-44CF-FE50-7855-AC4BA4A1E101}"/>
                </a:ext>
              </a:extLst>
            </p:cNvPr>
            <p:cNvPicPr>
              <a:picLocks noChangeAspect="1"/>
            </p:cNvPicPr>
            <p:nvPr/>
          </p:nvPicPr>
          <p:blipFill>
            <a:blip r:embed="rId4"/>
            <a:stretch>
              <a:fillRect/>
            </a:stretch>
          </p:blipFill>
          <p:spPr>
            <a:xfrm>
              <a:off x="152400" y="2502570"/>
              <a:ext cx="6324600" cy="3542693"/>
            </a:xfrm>
            <a:prstGeom prst="rect">
              <a:avLst/>
            </a:prstGeom>
          </p:spPr>
        </p:pic>
        <p:sp>
          <p:nvSpPr>
            <p:cNvPr id="19" name="Rectangle: Rounded Corners 18">
              <a:extLst>
                <a:ext uri="{FF2B5EF4-FFF2-40B4-BE49-F238E27FC236}">
                  <a16:creationId xmlns:a16="http://schemas.microsoft.com/office/drawing/2014/main" id="{BA751A41-BD56-C274-BB0A-171ECE2C2C53}"/>
                </a:ext>
              </a:extLst>
            </p:cNvPr>
            <p:cNvSpPr/>
            <p:nvPr/>
          </p:nvSpPr>
          <p:spPr bwMode="auto">
            <a:xfrm>
              <a:off x="3124200" y="3378263"/>
              <a:ext cx="609600" cy="375048"/>
            </a:xfrm>
            <a:prstGeom prst="round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grpSp>
      <p:sp>
        <p:nvSpPr>
          <p:cNvPr id="9219" name="Slide Number Placeholder 4">
            <a:extLst>
              <a:ext uri="{FF2B5EF4-FFF2-40B4-BE49-F238E27FC236}">
                <a16:creationId xmlns:a16="http://schemas.microsoft.com/office/drawing/2014/main" id="{D255559C-3DF2-3E51-C7AA-81894614A71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9221" name="Rectangle 3">
            <a:extLst>
              <a:ext uri="{FF2B5EF4-FFF2-40B4-BE49-F238E27FC236}">
                <a16:creationId xmlns:a16="http://schemas.microsoft.com/office/drawing/2014/main" id="{4AF13102-E756-3E1E-D9BF-8272BECF759F}"/>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
        <p:nvSpPr>
          <p:cNvPr id="3" name="TextBox 2">
            <a:extLst>
              <a:ext uri="{FF2B5EF4-FFF2-40B4-BE49-F238E27FC236}">
                <a16:creationId xmlns:a16="http://schemas.microsoft.com/office/drawing/2014/main" id="{5A92546A-5BD4-CF57-B98F-D5A8ABC01C7F}"/>
              </a:ext>
            </a:extLst>
          </p:cNvPr>
          <p:cNvSpPr txBox="1"/>
          <p:nvPr/>
        </p:nvSpPr>
        <p:spPr>
          <a:xfrm>
            <a:off x="419100" y="1447800"/>
            <a:ext cx="11353800" cy="461665"/>
          </a:xfrm>
          <a:prstGeom prst="rect">
            <a:avLst/>
          </a:prstGeom>
          <a:noFill/>
        </p:spPr>
        <p:txBody>
          <a:bodyPr wrap="square">
            <a:spAutoFit/>
          </a:bodyPr>
          <a:lstStyle/>
          <a:p>
            <a:pPr algn="ctr"/>
            <a:r>
              <a:rPr lang="en-US" sz="2400" b="0" i="0" u="none" strike="noStrike" baseline="0" dirty="0">
                <a:solidFill>
                  <a:srgbClr val="FF0000"/>
                </a:solidFill>
                <a:latin typeface="Calibri" panose="020F0502020204030204" pitchFamily="34" charset="0"/>
                <a:ea typeface="Calibri" panose="020F0502020204030204" pitchFamily="34" charset="0"/>
                <a:cs typeface="Calibri" panose="020F0502020204030204" pitchFamily="34" charset="0"/>
              </a:rPr>
              <a:t>Conditional generation </a:t>
            </a:r>
            <a:r>
              <a:rPr lang="en-US" sz="24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is the task of generating text conditioned on an input piece of text.</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8667F13A-7878-B7BF-7294-165405003FF2}"/>
              </a:ext>
            </a:extLst>
          </p:cNvPr>
          <p:cNvGrpSpPr/>
          <p:nvPr/>
        </p:nvGrpSpPr>
        <p:grpSpPr>
          <a:xfrm>
            <a:off x="6621764" y="2172676"/>
            <a:ext cx="5341636" cy="3923324"/>
            <a:chOff x="6621764" y="2401276"/>
            <a:chExt cx="5341636" cy="3923324"/>
          </a:xfrm>
        </p:grpSpPr>
        <p:pic>
          <p:nvPicPr>
            <p:cNvPr id="4" name="Picture 3">
              <a:extLst>
                <a:ext uri="{FF2B5EF4-FFF2-40B4-BE49-F238E27FC236}">
                  <a16:creationId xmlns:a16="http://schemas.microsoft.com/office/drawing/2014/main" id="{F6CCBC82-C37D-AAD2-3CFD-CE986B3A156C}"/>
                </a:ext>
              </a:extLst>
            </p:cNvPr>
            <p:cNvPicPr>
              <a:picLocks noChangeAspect="1"/>
            </p:cNvPicPr>
            <p:nvPr/>
          </p:nvPicPr>
          <p:blipFill>
            <a:blip r:embed="rId5"/>
            <a:srcRect l="18805" r="1142"/>
            <a:stretch/>
          </p:blipFill>
          <p:spPr>
            <a:xfrm>
              <a:off x="6621764" y="2401276"/>
              <a:ext cx="5341636" cy="3923324"/>
            </a:xfrm>
            <a:prstGeom prst="rect">
              <a:avLst/>
            </a:prstGeom>
          </p:spPr>
        </p:pic>
        <p:sp>
          <p:nvSpPr>
            <p:cNvPr id="7" name="Rectangle: Rounded Corners 6">
              <a:extLst>
                <a:ext uri="{FF2B5EF4-FFF2-40B4-BE49-F238E27FC236}">
                  <a16:creationId xmlns:a16="http://schemas.microsoft.com/office/drawing/2014/main" id="{11FFA7F6-E0EF-B52E-81BA-8977B41CD9E5}"/>
                </a:ext>
              </a:extLst>
            </p:cNvPr>
            <p:cNvSpPr/>
            <p:nvPr/>
          </p:nvSpPr>
          <p:spPr bwMode="auto">
            <a:xfrm>
              <a:off x="7315199" y="3149662"/>
              <a:ext cx="762001" cy="535623"/>
            </a:xfrm>
            <a:prstGeom prst="round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grpSp>
      <p:grpSp>
        <p:nvGrpSpPr>
          <p:cNvPr id="13" name="Group 12">
            <a:extLst>
              <a:ext uri="{FF2B5EF4-FFF2-40B4-BE49-F238E27FC236}">
                <a16:creationId xmlns:a16="http://schemas.microsoft.com/office/drawing/2014/main" id="{46632C31-0B31-DE0E-C8E2-B85D2343F915}"/>
              </a:ext>
            </a:extLst>
          </p:cNvPr>
          <p:cNvGrpSpPr/>
          <p:nvPr/>
        </p:nvGrpSpPr>
        <p:grpSpPr>
          <a:xfrm>
            <a:off x="5638800" y="2578947"/>
            <a:ext cx="5888618" cy="3043167"/>
            <a:chOff x="2746179" y="3128063"/>
            <a:chExt cx="5888618" cy="3043167"/>
          </a:xfrm>
        </p:grpSpPr>
        <p:sp>
          <p:nvSpPr>
            <p:cNvPr id="10" name="TextBox 9">
              <a:extLst>
                <a:ext uri="{FF2B5EF4-FFF2-40B4-BE49-F238E27FC236}">
                  <a16:creationId xmlns:a16="http://schemas.microsoft.com/office/drawing/2014/main" id="{ED64465D-852C-9BDE-567B-0A5559FA1EE9}"/>
                </a:ext>
              </a:extLst>
            </p:cNvPr>
            <p:cNvSpPr txBox="1"/>
            <p:nvPr/>
          </p:nvSpPr>
          <p:spPr>
            <a:xfrm>
              <a:off x="2746179" y="5832676"/>
              <a:ext cx="4495800" cy="338554"/>
            </a:xfrm>
            <a:prstGeom prst="rect">
              <a:avLst/>
            </a:prstGeom>
            <a:solidFill>
              <a:schemeClr val="bg1"/>
            </a:solid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Q: Who wrote the book “The Origin of Species”? A:</a:t>
              </a:r>
            </a:p>
          </p:txBody>
        </p:sp>
        <p:sp>
          <p:nvSpPr>
            <p:cNvPr id="11" name="TextBox 10">
              <a:extLst>
                <a:ext uri="{FF2B5EF4-FFF2-40B4-BE49-F238E27FC236}">
                  <a16:creationId xmlns:a16="http://schemas.microsoft.com/office/drawing/2014/main" id="{3741506C-8EDA-2805-DC44-09DEBC84EA45}"/>
                </a:ext>
              </a:extLst>
            </p:cNvPr>
            <p:cNvSpPr txBox="1"/>
            <p:nvPr/>
          </p:nvSpPr>
          <p:spPr>
            <a:xfrm>
              <a:off x="6556179" y="3128063"/>
              <a:ext cx="1392818" cy="338554"/>
            </a:xfrm>
            <a:prstGeom prst="rect">
              <a:avLst/>
            </a:prstGeom>
            <a:solidFill>
              <a:schemeClr val="bg1"/>
            </a:solidFill>
          </p:spPr>
          <p:txBody>
            <a:bodyPr wrap="square" rtlCol="0">
              <a:spAutoFit/>
            </a:bodyPr>
            <a:lstStyle/>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Charles      .</a:t>
              </a:r>
            </a:p>
          </p:txBody>
        </p:sp>
        <p:sp>
          <p:nvSpPr>
            <p:cNvPr id="12" name="TextBox 11">
              <a:extLst>
                <a:ext uri="{FF2B5EF4-FFF2-40B4-BE49-F238E27FC236}">
                  <a16:creationId xmlns:a16="http://schemas.microsoft.com/office/drawing/2014/main" id="{D5FAAF44-7656-27E6-9DB7-08F45F2FFACC}"/>
                </a:ext>
              </a:extLst>
            </p:cNvPr>
            <p:cNvSpPr txBox="1"/>
            <p:nvPr/>
          </p:nvSpPr>
          <p:spPr>
            <a:xfrm>
              <a:off x="7241979" y="5832676"/>
              <a:ext cx="1392818" cy="338554"/>
            </a:xfrm>
            <a:prstGeom prst="rect">
              <a:avLst/>
            </a:prstGeom>
            <a:solidFill>
              <a:schemeClr val="bg1"/>
            </a:solidFill>
          </p:spPr>
          <p:txBody>
            <a:bodyPr wrap="square" rtlCol="0">
              <a:spAutoFit/>
            </a:bodyPr>
            <a:lstStyle/>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Charles        .</a:t>
              </a:r>
            </a:p>
          </p:txBody>
        </p:sp>
      </p:grpSp>
      <p:sp>
        <p:nvSpPr>
          <p:cNvPr id="2" name="TextBox 1">
            <a:extLst>
              <a:ext uri="{FF2B5EF4-FFF2-40B4-BE49-F238E27FC236}">
                <a16:creationId xmlns:a16="http://schemas.microsoft.com/office/drawing/2014/main" id="{EEEE1F7F-8A0F-8866-A037-837335C42DC2}"/>
              </a:ext>
            </a:extLst>
          </p:cNvPr>
          <p:cNvSpPr txBox="1"/>
          <p:nvPr/>
        </p:nvSpPr>
        <p:spPr>
          <a:xfrm>
            <a:off x="9808582" y="2057400"/>
            <a:ext cx="1850018" cy="338554"/>
          </a:xfrm>
          <a:prstGeom prst="rect">
            <a:avLst/>
          </a:prstGeom>
          <a:solidFill>
            <a:schemeClr val="bg1"/>
          </a:solid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Generated Answer</a:t>
            </a:r>
            <a:endParaRPr lang="en-US"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39D749-E4AC-07CB-84C1-6C31AB8818E0}"/>
                  </a:ext>
                </a:extLst>
              </p:cNvPr>
              <p:cNvSpPr txBox="1"/>
              <p:nvPr/>
            </p:nvSpPr>
            <p:spPr>
              <a:xfrm>
                <a:off x="1018332" y="5919382"/>
                <a:ext cx="4691422" cy="461665"/>
              </a:xfrm>
              <a:prstGeom prst="rect">
                <a:avLst/>
              </a:prstGeom>
              <a:solidFill>
                <a:srgbClr val="CCECFF"/>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2400" i="1" smtClean="0">
                              <a:solidFill>
                                <a:srgbClr val="000000"/>
                              </a:solidFill>
                              <a:latin typeface="Cambria Math" panose="02040503050406030204" pitchFamily="18" charset="0"/>
                            </a:rPr>
                          </m:ctrlPr>
                        </m:sSubPr>
                        <m:e>
                          <m:acc>
                            <m:accPr>
                              <m:chr m:val="̂"/>
                              <m:ctrlPr>
                                <a:rPr lang="en-US" sz="2400" i="1" smtClean="0">
                                  <a:solidFill>
                                    <a:srgbClr val="000000"/>
                                  </a:solidFill>
                                  <a:latin typeface="Cambria Math" panose="02040503050406030204" pitchFamily="18" charset="0"/>
                                </a:rPr>
                              </m:ctrlPr>
                            </m:accPr>
                            <m:e>
                              <m:r>
                                <a:rPr lang="en-US" sz="2400" i="1">
                                  <a:solidFill>
                                    <a:srgbClr val="000000"/>
                                  </a:solidFill>
                                  <a:latin typeface="Cambria Math" panose="02040503050406030204" pitchFamily="18" charset="0"/>
                                </a:rPr>
                                <m:t>𝑤</m:t>
                              </m:r>
                            </m:e>
                          </m:acc>
                        </m:e>
                        <m:sub>
                          <m:r>
                            <a:rPr lang="en-US" sz="2400" i="1">
                              <a:solidFill>
                                <a:srgbClr val="000000"/>
                              </a:solidFill>
                              <a:latin typeface="Cambria Math" panose="02040503050406030204" pitchFamily="18" charset="0"/>
                            </a:rPr>
                            <m:t>𝑡</m:t>
                          </m:r>
                        </m:sub>
                      </m:sSub>
                      <m:r>
                        <a:rPr lang="en-US" sz="2400" b="0" i="1" smtClean="0">
                          <a:solidFill>
                            <a:srgbClr val="000000"/>
                          </a:solidFill>
                          <a:latin typeface="Cambria Math" panose="02040503050406030204" pitchFamily="18" charset="0"/>
                        </a:rPr>
                        <m:t>=</m:t>
                      </m:r>
                      <m:sSub>
                        <m:sSubPr>
                          <m:ctrlPr>
                            <a:rPr lang="en-US" sz="2400" b="0" i="1" smtClean="0">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𝑎𝑟𝑔𝑚𝑎𝑥</m:t>
                          </m:r>
                        </m:e>
                        <m:sub>
                          <m:r>
                            <a:rPr lang="en-US" sz="2400" b="0" i="1" smtClean="0">
                              <a:solidFill>
                                <a:srgbClr val="000000"/>
                              </a:solidFill>
                              <a:latin typeface="Cambria Math" panose="02040503050406030204" pitchFamily="18" charset="0"/>
                            </a:rPr>
                            <m:t>𝑤</m:t>
                          </m:r>
                          <m:r>
                            <a:rPr lang="en-US" sz="2400" b="0" i="1" smtClean="0">
                              <a:solidFill>
                                <a:srgbClr val="000000"/>
                              </a:solidFill>
                              <a:latin typeface="Cambria Math" panose="02040503050406030204" pitchFamily="18" charset="0"/>
                              <a:ea typeface="Cambria Math" panose="02040503050406030204" pitchFamily="18" charset="0"/>
                            </a:rPr>
                            <m:t>∈</m:t>
                          </m:r>
                          <m:r>
                            <a:rPr lang="en-US" sz="2400" b="0" i="1" smtClean="0">
                              <a:solidFill>
                                <a:srgbClr val="000000"/>
                              </a:solidFill>
                              <a:latin typeface="Cambria Math" panose="02040503050406030204" pitchFamily="18" charset="0"/>
                              <a:ea typeface="Cambria Math" panose="02040503050406030204" pitchFamily="18" charset="0"/>
                            </a:rPr>
                            <m:t>𝑉</m:t>
                          </m:r>
                        </m:sub>
                      </m:sSub>
                      <m:r>
                        <a:rPr lang="en-US" sz="2400" i="1">
                          <a:solidFill>
                            <a:srgbClr val="000000"/>
                          </a:solidFill>
                          <a:latin typeface="Cambria Math" panose="02040503050406030204" pitchFamily="18" charset="0"/>
                        </a:rPr>
                        <m:t>𝑃</m:t>
                      </m:r>
                      <m:r>
                        <a:rPr lang="en-US" sz="2400" i="1">
                          <a:solidFill>
                            <a:srgbClr val="000000"/>
                          </a:solidFill>
                          <a:latin typeface="Cambria Math" panose="02040503050406030204" pitchFamily="18" charset="0"/>
                        </a:rPr>
                        <m:t>(</m:t>
                      </m:r>
                      <m:r>
                        <a:rPr lang="en-US" sz="2400" b="0" i="1" smtClean="0">
                          <a:solidFill>
                            <a:srgbClr val="000000"/>
                          </a:solidFill>
                          <a:latin typeface="Cambria Math" panose="02040503050406030204" pitchFamily="18" charset="0"/>
                        </a:rPr>
                        <m:t>𝑤</m:t>
                      </m:r>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𝑤</m:t>
                          </m:r>
                        </m:e>
                        <m:sub>
                          <m:r>
                            <a:rPr lang="en-US" sz="2400" i="1">
                              <a:solidFill>
                                <a:srgbClr val="000000"/>
                              </a:solidFill>
                              <a:latin typeface="Cambria Math" panose="02040503050406030204" pitchFamily="18" charset="0"/>
                            </a:rPr>
                            <m:t>&lt;</m:t>
                          </m:r>
                          <m:r>
                            <a:rPr lang="en-US" sz="2400" i="1">
                              <a:solidFill>
                                <a:srgbClr val="000000"/>
                              </a:solidFill>
                              <a:latin typeface="Cambria Math" panose="02040503050406030204" pitchFamily="18" charset="0"/>
                            </a:rPr>
                            <m:t>𝑡</m:t>
                          </m:r>
                        </m:sub>
                      </m:sSub>
                      <m:r>
                        <a:rPr lang="en-US" sz="2400" i="1">
                          <a:solidFill>
                            <a:srgbClr val="000000"/>
                          </a:solidFill>
                          <a:latin typeface="Cambria Math" panose="02040503050406030204" pitchFamily="18" charset="0"/>
                        </a:rPr>
                        <m:t>)</m:t>
                      </m:r>
                    </m:oMath>
                  </m:oMathPara>
                </a14:m>
                <a:endParaRPr lang="en-US" sz="2400" dirty="0"/>
              </a:p>
            </p:txBody>
          </p:sp>
        </mc:Choice>
        <mc:Fallback xmlns="">
          <p:sp>
            <p:nvSpPr>
              <p:cNvPr id="5" name="TextBox 4">
                <a:extLst>
                  <a:ext uri="{FF2B5EF4-FFF2-40B4-BE49-F238E27FC236}">
                    <a16:creationId xmlns:a16="http://schemas.microsoft.com/office/drawing/2014/main" id="{0139D749-E4AC-07CB-84C1-6C31AB8818E0}"/>
                  </a:ext>
                </a:extLst>
              </p:cNvPr>
              <p:cNvSpPr txBox="1">
                <a:spLocks noRot="1" noChangeAspect="1" noMove="1" noResize="1" noEditPoints="1" noAdjustHandles="1" noChangeArrowheads="1" noChangeShapeType="1" noTextEdit="1"/>
              </p:cNvSpPr>
              <p:nvPr/>
            </p:nvSpPr>
            <p:spPr>
              <a:xfrm>
                <a:off x="1018332" y="5919382"/>
                <a:ext cx="4691422" cy="461665"/>
              </a:xfrm>
              <a:prstGeom prst="rect">
                <a:avLst/>
              </a:prstGeom>
              <a:blipFill>
                <a:blip r:embed="rId6"/>
                <a:stretch>
                  <a:fillRect t="-1316" b="-19737"/>
                </a:stretch>
              </a:blipFill>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8389CD06-980C-93E1-E49E-9A741B0E2C04}"/>
              </a:ext>
            </a:extLst>
          </p:cNvPr>
          <p:cNvSpPr/>
          <p:nvPr/>
        </p:nvSpPr>
        <p:spPr bwMode="auto">
          <a:xfrm>
            <a:off x="9753600" y="5265765"/>
            <a:ext cx="236236" cy="356349"/>
          </a:xfrm>
          <a:prstGeom prst="roundRect">
            <a:avLst/>
          </a:prstGeom>
          <a:solidFill>
            <a:srgbClr val="FFCCCC">
              <a:alpha val="20000"/>
            </a:srgbClr>
          </a:solidFill>
          <a:ln w="19050" cap="flat" cmpd="sng" algn="ctr">
            <a:solidFill>
              <a:srgbClr val="FF99CC"/>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
        <p:nvSpPr>
          <p:cNvPr id="9" name="Rectangle: Rounded Corners 8">
            <a:extLst>
              <a:ext uri="{FF2B5EF4-FFF2-40B4-BE49-F238E27FC236}">
                <a16:creationId xmlns:a16="http://schemas.microsoft.com/office/drawing/2014/main" id="{6119867F-DE30-A6B7-C1F4-4CF739F0D623}"/>
              </a:ext>
            </a:extLst>
          </p:cNvPr>
          <p:cNvSpPr/>
          <p:nvPr/>
        </p:nvSpPr>
        <p:spPr bwMode="auto">
          <a:xfrm>
            <a:off x="4030964" y="4825251"/>
            <a:ext cx="464836" cy="280149"/>
          </a:xfrm>
          <a:prstGeom prst="roundRect">
            <a:avLst/>
          </a:prstGeom>
          <a:solidFill>
            <a:srgbClr val="FFCCCC">
              <a:alpha val="20000"/>
            </a:srgbClr>
          </a:solidFill>
          <a:ln w="19050" cap="flat" cmpd="sng" algn="ctr">
            <a:solidFill>
              <a:srgbClr val="FF99CC"/>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185162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GPT-2: Auto-Regressive Language Models </a:t>
            </a:r>
          </a:p>
          <a:p>
            <a:pPr lvl="1" eaLnBrk="1" hangingPunct="1">
              <a:spcBef>
                <a:spcPts val="600"/>
              </a:spcBef>
            </a:pPr>
            <a:r>
              <a:rPr lang="en-US" altLang="zh-CN" dirty="0">
                <a:solidFill>
                  <a:srgbClr val="FF0000"/>
                </a:solidFill>
              </a:rPr>
              <a:t>Zero-Shot NLP Task</a:t>
            </a:r>
            <a:r>
              <a:rPr lang="en-US" altLang="zh-CN" dirty="0"/>
              <a:t> </a:t>
            </a:r>
            <a:r>
              <a:rPr lang="en-US" altLang="zh-CN" dirty="0">
                <a:solidFill>
                  <a:srgbClr val="FF0000"/>
                </a:solidFill>
              </a:rPr>
              <a:t>G</a:t>
            </a:r>
            <a:r>
              <a:rPr lang="en-US" dirty="0">
                <a:solidFill>
                  <a:srgbClr val="FF0000"/>
                </a:solidFill>
              </a:rPr>
              <a:t>eneralization</a:t>
            </a:r>
            <a:r>
              <a:rPr lang="en-US" altLang="zh-CN" dirty="0"/>
              <a:t>: Reading Comprehension, Summarization, Translation, and Question Answering</a:t>
            </a:r>
          </a:p>
          <a:p>
            <a:pPr lvl="1" eaLnBrk="1" hangingPunct="1">
              <a:spcBef>
                <a:spcPts val="600"/>
              </a:spcBef>
            </a:pPr>
            <a:endParaRPr lang="en-US" altLang="zh-CN" dirty="0"/>
          </a:p>
          <a:p>
            <a:pPr lvl="1" eaLnBrk="1" hangingPunct="1">
              <a:spcBef>
                <a:spcPts val="600"/>
              </a:spcBef>
            </a:pPr>
            <a:endParaRPr lang="en-US" altLang="zh-CN" dirty="0">
              <a:solidFill>
                <a:srgbClr val="3399FF"/>
              </a:solidFill>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
        <p:nvSpPr>
          <p:cNvPr id="3" name="TextBox 2">
            <a:extLst>
              <a:ext uri="{FF2B5EF4-FFF2-40B4-BE49-F238E27FC236}">
                <a16:creationId xmlns:a16="http://schemas.microsoft.com/office/drawing/2014/main" id="{04878EB0-32A5-1915-9C9A-FD5E975728B5}"/>
              </a:ext>
            </a:extLst>
          </p:cNvPr>
          <p:cNvSpPr txBox="1"/>
          <p:nvPr/>
        </p:nvSpPr>
        <p:spPr>
          <a:xfrm>
            <a:off x="1066800" y="3048000"/>
            <a:ext cx="5214254" cy="3046988"/>
          </a:xfrm>
          <a:prstGeom prst="rect">
            <a:avLst/>
          </a:prstGeom>
          <a:solidFill>
            <a:srgbClr val="CCECFF">
              <a:alpha val="80000"/>
            </a:srgbClr>
          </a:solidFill>
          <a:ln w="12700">
            <a:solidFill>
              <a:schemeClr val="bg1">
                <a:lumMod val="65000"/>
              </a:schemeClr>
            </a:solidFill>
          </a:ln>
        </p:spPr>
        <p:txBody>
          <a:bodyPr wrap="square" rtlCol="0">
            <a:sp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Reading Comprehension</a:t>
            </a:r>
          </a:p>
          <a:p>
            <a:r>
              <a:rPr lang="en-US" sz="2400" dirty="0">
                <a:latin typeface="Calibri" panose="020F0502020204030204" pitchFamily="34" charset="0"/>
                <a:ea typeface="Calibri" panose="020F0502020204030204" pitchFamily="34" charset="0"/>
                <a:cs typeface="Calibri" panose="020F0502020204030204" pitchFamily="34" charset="0"/>
              </a:rPr>
              <a:t>Conditioned on </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a document, the history of the associated conversation and a final token </a:t>
            </a:r>
            <a:r>
              <a:rPr lang="en-US" sz="2400" b="1" i="0" strike="noStrike" baseline="0" dirty="0">
                <a:solidFill>
                  <a:srgbClr val="FF0000"/>
                </a:solidFill>
                <a:latin typeface="Calibri" panose="020F0502020204030204" pitchFamily="34" charset="0"/>
                <a:ea typeface="Calibri" panose="020F0502020204030204" pitchFamily="34" charset="0"/>
                <a:cs typeface="Calibri" panose="020F0502020204030204" pitchFamily="34" charset="0"/>
              </a:rPr>
              <a:t>A:</a:t>
            </a:r>
            <a:r>
              <a:rPr lang="en-US" sz="2400" i="0" strike="noStrike" baseline="0" dirty="0">
                <a:latin typeface="Calibri" panose="020F0502020204030204" pitchFamily="34" charset="0"/>
                <a:ea typeface="Calibri" panose="020F0502020204030204" pitchFamily="34" charset="0"/>
                <a:cs typeface="Calibri" panose="020F0502020204030204" pitchFamily="34" charset="0"/>
              </a:rPr>
              <a:t>, GPT-2 achieves </a:t>
            </a:r>
            <a:r>
              <a:rPr lang="en-US" sz="2400" b="1" i="0" strike="noStrike" baseline="0" dirty="0">
                <a:solidFill>
                  <a:srgbClr val="0000CC"/>
                </a:solidFill>
                <a:latin typeface="Calibri" panose="020F0502020204030204" pitchFamily="34" charset="0"/>
                <a:ea typeface="Calibri" panose="020F0502020204030204" pitchFamily="34" charset="0"/>
                <a:cs typeface="Calibri" panose="020F0502020204030204" pitchFamily="34" charset="0"/>
              </a:rPr>
              <a:t>55</a:t>
            </a:r>
            <a:r>
              <a:rPr lang="en-US" sz="2400" i="0" strike="noStrike" baseline="0" dirty="0">
                <a:latin typeface="Calibri" panose="020F0502020204030204" pitchFamily="34" charset="0"/>
                <a:ea typeface="Calibri" panose="020F0502020204030204" pitchFamily="34" charset="0"/>
                <a:cs typeface="Calibri" panose="020F0502020204030204" pitchFamily="34" charset="0"/>
              </a:rPr>
              <a:t> F1, comparable to  3 out of 4 supervised baseline systems. The </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supervised SOTA, a BERT based system is nearing the </a:t>
            </a:r>
            <a:r>
              <a:rPr lang="en-US" sz="2400" b="1" i="0" u="none" strike="noStrike" baseline="0" dirty="0">
                <a:solidFill>
                  <a:srgbClr val="0000CC"/>
                </a:solidFill>
                <a:latin typeface="Calibri" panose="020F0502020204030204" pitchFamily="34" charset="0"/>
                <a:ea typeface="Calibri" panose="020F0502020204030204" pitchFamily="34" charset="0"/>
                <a:cs typeface="Calibri" panose="020F0502020204030204" pitchFamily="34" charset="0"/>
              </a:rPr>
              <a:t>89</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 F1 performance of humans. </a:t>
            </a:r>
            <a:endParaRPr lang="en-US" sz="36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BD2A53DE-5F5B-06A5-1C47-95D361530B4D}"/>
              </a:ext>
            </a:extLst>
          </p:cNvPr>
          <p:cNvSpPr txBox="1"/>
          <p:nvPr/>
        </p:nvSpPr>
        <p:spPr>
          <a:xfrm>
            <a:off x="6526309" y="3048000"/>
            <a:ext cx="4446491" cy="3046988"/>
          </a:xfrm>
          <a:prstGeom prst="rect">
            <a:avLst/>
          </a:prstGeom>
          <a:solidFill>
            <a:srgbClr val="CCECFF">
              <a:alpha val="80000"/>
            </a:srgbClr>
          </a:solidFill>
          <a:ln w="12700">
            <a:solidFill>
              <a:schemeClr val="bg1">
                <a:lumMod val="65000"/>
              </a:schemeClr>
            </a:solidFill>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Summarization</a:t>
            </a:r>
            <a:endParaRPr kumimoji="1" lang="en-US" sz="2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Generate 3 sentences co</a:t>
            </a: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nditioned on a document and </a:t>
            </a:r>
            <a:r>
              <a:rPr lang="en-US" sz="2400" b="1" i="0" u="sng" strike="noStrike" baseline="0" dirty="0">
                <a:solidFill>
                  <a:srgbClr val="FF0000"/>
                </a:solidFill>
                <a:latin typeface="Calibri" panose="020F0502020204030204" pitchFamily="34" charset="0"/>
                <a:ea typeface="Calibri" panose="020F0502020204030204" pitchFamily="34" charset="0"/>
                <a:cs typeface="Calibri" panose="020F0502020204030204" pitchFamily="34" charset="0"/>
              </a:rPr>
              <a:t>TL;DR</a:t>
            </a:r>
            <a:r>
              <a:rPr lang="en-US" sz="2400" b="1" i="0" u="none" strike="noStrike" baseline="0"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GPT-2 </a:t>
            </a:r>
            <a:r>
              <a:rPr lang="en-US" sz="24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often </a:t>
            </a:r>
            <a:r>
              <a:rPr lang="en-US" sz="24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focuses on recent content </a:t>
            </a:r>
            <a:r>
              <a:rPr lang="en-US" sz="24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from the article or confuses </a:t>
            </a:r>
            <a:r>
              <a:rPr lang="en-US" sz="24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specific details and just barely outperforms </a:t>
            </a:r>
            <a:r>
              <a:rPr lang="en-US" sz="2400" i="0" u="none" strike="noStrike" baseline="0" dirty="0">
                <a:solidFill>
                  <a:srgbClr val="0000CC"/>
                </a:solidFill>
                <a:latin typeface="Calibri" panose="020F0502020204030204" pitchFamily="34" charset="0"/>
                <a:ea typeface="Calibri" panose="020F0502020204030204" pitchFamily="34" charset="0"/>
                <a:cs typeface="Calibri" panose="020F0502020204030204" pitchFamily="34" charset="0"/>
              </a:rPr>
              <a:t>selecting 3 random sentences</a:t>
            </a:r>
            <a:r>
              <a:rPr lang="en-US" sz="240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rPr>
              <a:t>.</a:t>
            </a:r>
            <a:endParaRPr kumimoji="1" lang="en-US" sz="360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424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GPT-2: Auto-Regressive Language Models </a:t>
            </a:r>
          </a:p>
          <a:p>
            <a:pPr lvl="1" eaLnBrk="1" hangingPunct="1">
              <a:spcBef>
                <a:spcPts val="600"/>
              </a:spcBef>
            </a:pPr>
            <a:endParaRPr lang="en-US" altLang="zh-CN" dirty="0">
              <a:solidFill>
                <a:srgbClr val="3399FF"/>
              </a:solidFill>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
        <p:nvSpPr>
          <p:cNvPr id="6" name="TextBox 5">
            <a:extLst>
              <a:ext uri="{FF2B5EF4-FFF2-40B4-BE49-F238E27FC236}">
                <a16:creationId xmlns:a16="http://schemas.microsoft.com/office/drawing/2014/main" id="{9C8D6CF0-3B12-14FD-DC6F-CAA0BAF18927}"/>
              </a:ext>
            </a:extLst>
          </p:cNvPr>
          <p:cNvSpPr txBox="1"/>
          <p:nvPr/>
        </p:nvSpPr>
        <p:spPr>
          <a:xfrm>
            <a:off x="762000" y="2209800"/>
            <a:ext cx="5359400" cy="4154984"/>
          </a:xfrm>
          <a:prstGeom prst="rect">
            <a:avLst/>
          </a:prstGeom>
          <a:solidFill>
            <a:srgbClr val="CCECFF">
              <a:alpha val="80000"/>
            </a:srgbClr>
          </a:solidFill>
          <a:ln w="12700">
            <a:solidFill>
              <a:schemeClr val="bg1">
                <a:lumMod val="65000"/>
              </a:schemeClr>
            </a:solidFill>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Translation</a:t>
            </a:r>
            <a:endParaRPr kumimoji="1" lang="en-US" sz="2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GPT-2 is conditioned on a context of </a:t>
            </a:r>
            <a:r>
              <a:rPr lang="en-US" sz="2400" i="0" u="none" strike="noStrike" baseline="0" dirty="0">
                <a:solidFill>
                  <a:srgbClr val="FF0000"/>
                </a:solidFill>
                <a:latin typeface="Calibri" panose="020F0502020204030204" pitchFamily="34" charset="0"/>
                <a:ea typeface="Calibri" panose="020F0502020204030204" pitchFamily="34" charset="0"/>
                <a:cs typeface="Calibri" panose="020F0502020204030204" pitchFamily="34" charset="0"/>
              </a:rPr>
              <a:t>example pairs </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of the format “</a:t>
            </a:r>
            <a:r>
              <a:rPr lang="en-US" sz="2400" b="0" i="0" u="none" strike="noStrike" baseline="0" dirty="0">
                <a:solidFill>
                  <a:srgbClr val="FF0000"/>
                </a:solidFill>
                <a:latin typeface="Calibri" panose="020F0502020204030204" pitchFamily="34" charset="0"/>
                <a:ea typeface="Calibri" panose="020F0502020204030204" pitchFamily="34" charset="0"/>
                <a:cs typeface="Calibri" panose="020F0502020204030204" pitchFamily="34" charset="0"/>
              </a:rPr>
              <a:t>English sentence = French sentence</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 And then, after a final prompt of “</a:t>
            </a:r>
            <a:r>
              <a:rPr lang="en-US" sz="2400" b="0" i="0" u="none" strike="noStrike" baseline="0" dirty="0">
                <a:solidFill>
                  <a:srgbClr val="FF0000"/>
                </a:solidFill>
                <a:latin typeface="Calibri" panose="020F0502020204030204" pitchFamily="34" charset="0"/>
                <a:ea typeface="Calibri" panose="020F0502020204030204" pitchFamily="34" charset="0"/>
                <a:cs typeface="Calibri" panose="020F0502020204030204" pitchFamily="34" charset="0"/>
              </a:rPr>
              <a:t>English sentence =</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 the translation is generated. GPT-2 gets </a:t>
            </a:r>
            <a:r>
              <a:rPr lang="en-US" sz="2400" b="1" i="0" u="none" strike="noStrike" baseline="0" dirty="0">
                <a:solidFill>
                  <a:srgbClr val="0000CC"/>
                </a:solidFill>
                <a:latin typeface="Calibri" panose="020F0502020204030204" pitchFamily="34" charset="0"/>
                <a:ea typeface="Calibri" panose="020F0502020204030204" pitchFamily="34" charset="0"/>
                <a:cs typeface="Calibri" panose="020F0502020204030204" pitchFamily="34" charset="0"/>
              </a:rPr>
              <a:t>5</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 BLEU, slightly worse than a word-by-word substitution with a bilingual lexicon and much worse than the </a:t>
            </a:r>
            <a:r>
              <a:rPr lang="en-US" sz="2400" b="1" i="0" u="none" strike="noStrike" baseline="0" dirty="0">
                <a:solidFill>
                  <a:srgbClr val="0000CC"/>
                </a:solidFill>
                <a:latin typeface="Calibri" panose="020F0502020204030204" pitchFamily="34" charset="0"/>
                <a:ea typeface="Calibri" panose="020F0502020204030204" pitchFamily="34" charset="0"/>
                <a:cs typeface="Calibri" panose="020F0502020204030204" pitchFamily="34" charset="0"/>
              </a:rPr>
              <a:t>33.5</a:t>
            </a:r>
            <a:r>
              <a:rPr lang="en-US" sz="2400" b="0" i="0" u="none" strike="noStrike" baseline="0" dirty="0">
                <a:solidFill>
                  <a:srgbClr val="0000CC"/>
                </a:solidFill>
                <a:latin typeface="Calibri" panose="020F0502020204030204" pitchFamily="34" charset="0"/>
                <a:ea typeface="Calibri" panose="020F0502020204030204" pitchFamily="34" charset="0"/>
                <a:cs typeface="Calibri" panose="020F0502020204030204" pitchFamily="34" charset="0"/>
              </a:rPr>
              <a:t> </a:t>
            </a: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BLEU of the current best unsupervised machine translation approach.</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03D9CC1-987E-36AC-E8B2-3598F98310A0}"/>
              </a:ext>
            </a:extLst>
          </p:cNvPr>
          <p:cNvSpPr txBox="1"/>
          <p:nvPr/>
        </p:nvSpPr>
        <p:spPr>
          <a:xfrm>
            <a:off x="6350000" y="2209800"/>
            <a:ext cx="5003800" cy="4154984"/>
          </a:xfrm>
          <a:prstGeom prst="rect">
            <a:avLst/>
          </a:prstGeom>
          <a:solidFill>
            <a:srgbClr val="CCECFF">
              <a:alpha val="80000"/>
            </a:srgbClr>
          </a:solidFill>
          <a:ln w="12700">
            <a:solidFill>
              <a:schemeClr val="bg1">
                <a:lumMod val="65000"/>
              </a:schemeClr>
            </a:solidFill>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Question Answering</a:t>
            </a:r>
          </a:p>
          <a:p>
            <a:pPr marL="0" marR="0" lvl="0" indent="0" defTabSz="914400" rtl="0" eaLnBrk="0" fontAlgn="base" latinLnBrk="0" hangingPunct="0">
              <a:lnSpc>
                <a:spcPct val="100000"/>
              </a:lnSpc>
              <a:spcBef>
                <a:spcPct val="0"/>
              </a:spcBef>
              <a:spcAft>
                <a:spcPct val="0"/>
              </a:spcAft>
              <a:buClrTx/>
              <a:buSzTx/>
              <a:buFontTx/>
              <a:buNone/>
              <a:tabLst/>
              <a:defRPr/>
            </a:pPr>
            <a:r>
              <a:rPr lang="en-US" sz="2400" b="0" i="0" u="none" strike="noStrike" baseline="0" dirty="0">
                <a:latin typeface="Calibri" panose="020F0502020204030204" pitchFamily="34" charset="0"/>
                <a:ea typeface="Calibri" panose="020F0502020204030204" pitchFamily="34" charset="0"/>
                <a:cs typeface="Calibri" panose="020F0502020204030204" pitchFamily="34" charset="0"/>
              </a:rPr>
              <a:t>Similar to translation, the context of the language model is seeded with </a:t>
            </a:r>
            <a:r>
              <a:rPr lang="en-US" sz="2400" i="0" u="none" strike="noStrike" baseline="0" dirty="0">
                <a:solidFill>
                  <a:srgbClr val="FF0000"/>
                </a:solidFill>
                <a:latin typeface="Calibri" panose="020F0502020204030204" pitchFamily="34" charset="0"/>
                <a:ea typeface="Calibri" panose="020F0502020204030204" pitchFamily="34" charset="0"/>
                <a:cs typeface="Calibri" panose="020F0502020204030204" pitchFamily="34" charset="0"/>
              </a:rPr>
              <a:t>example question answer pairs</a:t>
            </a: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GPT-2 answers </a:t>
            </a:r>
            <a:r>
              <a:rPr kumimoji="1" lang="en-US" sz="2400" b="1" i="0" u="none" strike="noStrike" kern="1200" cap="none" spc="0" normalizeH="0" baseline="0" noProof="0" dirty="0">
                <a:ln>
                  <a:noFill/>
                </a:ln>
                <a:solidFill>
                  <a:srgbClr val="0000CC"/>
                </a:solidFill>
                <a:effectLst/>
                <a:uLnTx/>
                <a:uFillTx/>
                <a:latin typeface="Calibri" panose="020F0502020204030204" pitchFamily="34" charset="0"/>
                <a:ea typeface="Calibri" panose="020F0502020204030204" pitchFamily="34" charset="0"/>
                <a:cs typeface="Calibri" panose="020F0502020204030204" pitchFamily="34" charset="0"/>
              </a:rPr>
              <a:t>4.1%</a:t>
            </a:r>
            <a:r>
              <a:rPr kumimoji="1" lang="en-US" sz="24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of questions correctly, much, much, worse than </a:t>
            </a:r>
            <a:r>
              <a:rPr kumimoji="1" lang="en-US" sz="2400" b="0" i="0" u="none" strike="noStrike" kern="1200" cap="none" spc="0" normalizeH="0" baseline="0" noProof="0" dirty="0">
                <a:ln>
                  <a:noFill/>
                </a:ln>
                <a:solidFill>
                  <a:srgbClr val="0000CC"/>
                </a:solidFill>
                <a:effectLst/>
                <a:uLnTx/>
                <a:uFillTx/>
                <a:latin typeface="Calibri" panose="020F0502020204030204" pitchFamily="34" charset="0"/>
                <a:ea typeface="Calibri" panose="020F0502020204030204" pitchFamily="34" charset="0"/>
                <a:cs typeface="Calibri" panose="020F0502020204030204" pitchFamily="34" charset="0"/>
              </a:rPr>
              <a:t>the 30 to 50% </a:t>
            </a: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range of </a:t>
            </a:r>
            <a:r>
              <a:rPr kumimoji="1" lang="en-US" sz="2400" b="0" i="0" u="none" strike="noStrike" kern="1200" cap="none" spc="0" normalizeH="0" baseline="0" noProof="0" dirty="0">
                <a:ln>
                  <a:noFill/>
                </a:ln>
                <a:solidFill>
                  <a:srgbClr val="0000CC"/>
                </a:solidFill>
                <a:effectLst/>
                <a:uLnTx/>
                <a:uFillTx/>
                <a:latin typeface="Calibri" panose="020F0502020204030204" pitchFamily="34" charset="0"/>
                <a:ea typeface="Calibri" panose="020F0502020204030204" pitchFamily="34" charset="0"/>
                <a:cs typeface="Calibri" panose="020F0502020204030204" pitchFamily="34" charset="0"/>
              </a:rPr>
              <a:t>open domain question answering systems</a:t>
            </a: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It also suggests that </a:t>
            </a:r>
            <a:r>
              <a:rPr kumimoji="1" lang="en-US" sz="24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model capacity </a:t>
            </a: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has been a major factor in the poor performance of neural systems on this kind of task.</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176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GPT-3: Auto-Regressive Language Models </a:t>
            </a: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5" name="Picture 4">
            <a:extLst>
              <a:ext uri="{FF2B5EF4-FFF2-40B4-BE49-F238E27FC236}">
                <a16:creationId xmlns:a16="http://schemas.microsoft.com/office/drawing/2014/main" id="{73C9C2BC-1F10-25BF-E525-CACBC849934F}"/>
              </a:ext>
            </a:extLst>
          </p:cNvPr>
          <p:cNvPicPr>
            <a:picLocks noChangeAspect="1"/>
          </p:cNvPicPr>
          <p:nvPr/>
        </p:nvPicPr>
        <p:blipFill>
          <a:blip r:embed="rId3"/>
          <a:stretch>
            <a:fillRect/>
          </a:stretch>
        </p:blipFill>
        <p:spPr>
          <a:xfrm>
            <a:off x="609600" y="2362200"/>
            <a:ext cx="4883197" cy="2504472"/>
          </a:xfrm>
          <a:prstGeom prst="rect">
            <a:avLst/>
          </a:prstGeom>
        </p:spPr>
      </p:pic>
      <p:grpSp>
        <p:nvGrpSpPr>
          <p:cNvPr id="7" name="Group 6">
            <a:extLst>
              <a:ext uri="{FF2B5EF4-FFF2-40B4-BE49-F238E27FC236}">
                <a16:creationId xmlns:a16="http://schemas.microsoft.com/office/drawing/2014/main" id="{F501E9FA-76B9-9347-3660-39E3A2F63106}"/>
              </a:ext>
            </a:extLst>
          </p:cNvPr>
          <p:cNvGrpSpPr/>
          <p:nvPr/>
        </p:nvGrpSpPr>
        <p:grpSpPr>
          <a:xfrm>
            <a:off x="5791200" y="2286000"/>
            <a:ext cx="6000207" cy="2389203"/>
            <a:chOff x="5334001" y="1998097"/>
            <a:chExt cx="6000207" cy="2389203"/>
          </a:xfrm>
        </p:grpSpPr>
        <p:pic>
          <p:nvPicPr>
            <p:cNvPr id="4" name="Picture 3">
              <a:extLst>
                <a:ext uri="{FF2B5EF4-FFF2-40B4-BE49-F238E27FC236}">
                  <a16:creationId xmlns:a16="http://schemas.microsoft.com/office/drawing/2014/main" id="{A49C91FA-217A-B21D-4569-F12A4E72EEFC}"/>
                </a:ext>
              </a:extLst>
            </p:cNvPr>
            <p:cNvPicPr>
              <a:picLocks noChangeAspect="1"/>
            </p:cNvPicPr>
            <p:nvPr/>
          </p:nvPicPr>
          <p:blipFill>
            <a:blip r:embed="rId4"/>
            <a:stretch>
              <a:fillRect/>
            </a:stretch>
          </p:blipFill>
          <p:spPr>
            <a:xfrm>
              <a:off x="5334001" y="1998097"/>
              <a:ext cx="5323313" cy="2389203"/>
            </a:xfrm>
            <a:prstGeom prst="rect">
              <a:avLst/>
            </a:prstGeom>
          </p:spPr>
        </p:pic>
        <p:sp>
          <p:nvSpPr>
            <p:cNvPr id="6" name="Arrow: Up 5">
              <a:extLst>
                <a:ext uri="{FF2B5EF4-FFF2-40B4-BE49-F238E27FC236}">
                  <a16:creationId xmlns:a16="http://schemas.microsoft.com/office/drawing/2014/main" id="{09B4992F-D39D-08CF-ABFA-9C9D9003F076}"/>
                </a:ext>
              </a:extLst>
            </p:cNvPr>
            <p:cNvSpPr/>
            <p:nvPr/>
          </p:nvSpPr>
          <p:spPr bwMode="auto">
            <a:xfrm>
              <a:off x="10724608" y="2335228"/>
              <a:ext cx="609600" cy="1874594"/>
            </a:xfrm>
            <a:prstGeom prst="upArrow">
              <a:avLst>
                <a:gd name="adj1" fmla="val 50000"/>
                <a:gd name="adj2" fmla="val 69512"/>
              </a:avLst>
            </a:prstGeom>
            <a:solidFill>
              <a:srgbClr val="99CCFF"/>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grpSp>
      <p:sp>
        <p:nvSpPr>
          <p:cNvPr id="3" name="TextBox 2">
            <a:extLst>
              <a:ext uri="{FF2B5EF4-FFF2-40B4-BE49-F238E27FC236}">
                <a16:creationId xmlns:a16="http://schemas.microsoft.com/office/drawing/2014/main" id="{9264296B-2C3D-B303-2E8A-8C60E5A682DF}"/>
              </a:ext>
            </a:extLst>
          </p:cNvPr>
          <p:cNvSpPr txBox="1"/>
          <p:nvPr/>
        </p:nvSpPr>
        <p:spPr>
          <a:xfrm>
            <a:off x="609599" y="5077361"/>
            <a:ext cx="10820401" cy="132343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The GPT-3 architecture is mostly the same as GPT-2 one. </a:t>
            </a:r>
          </a:p>
          <a:p>
            <a:pPr marL="0" marR="0" lvl="0" indent="0" algn="l" defTabSz="914400" rtl="0" eaLnBrk="1" fontAlgn="base" latinLnBrk="0" hangingPunct="1">
              <a:lnSpc>
                <a:spcPct val="100000"/>
              </a:lnSpc>
              <a:spcBef>
                <a:spcPts val="0"/>
              </a:spcBef>
              <a:spcAft>
                <a:spcPct val="0"/>
              </a:spcAft>
              <a:buClrTx/>
              <a:buSzTx/>
              <a:buFontTx/>
              <a:buNone/>
              <a:tabLst/>
              <a:defRPr/>
            </a:pP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The largest GPT-3 model size is 100 times larger than the largest GPT-2 model.</a:t>
            </a:r>
          </a:p>
          <a:p>
            <a:pPr marL="0" marR="0" lvl="0" indent="0" algn="l" defTabSz="914400" rtl="0" eaLnBrk="1" fontAlgn="base" latinLnBrk="0" hangingPunct="1">
              <a:lnSpc>
                <a:spcPct val="100000"/>
              </a:lnSpc>
              <a:spcBef>
                <a:spcPts val="0"/>
              </a:spcBef>
              <a:spcAft>
                <a:spcPct val="0"/>
              </a:spcAft>
              <a:buClrTx/>
              <a:buSzTx/>
              <a:buFontTx/>
              <a:buNone/>
              <a:tabLst/>
              <a:defRPr/>
            </a:pP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GPT-3 achieves strong performance on many NLP datasets, including translation, question-answering, and cloze tasks, as well as several tasks that require on-the-fly reasoning or domain adaptation.</a:t>
            </a:r>
          </a:p>
        </p:txBody>
      </p:sp>
    </p:spTree>
    <p:extLst>
      <p:ext uri="{BB962C8B-B14F-4D97-AF65-F5344CB8AC3E}">
        <p14:creationId xmlns:p14="http://schemas.microsoft.com/office/powerpoint/2010/main" val="2462633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grpSp>
        <p:nvGrpSpPr>
          <p:cNvPr id="2" name="Group 1">
            <a:extLst>
              <a:ext uri="{FF2B5EF4-FFF2-40B4-BE49-F238E27FC236}">
                <a16:creationId xmlns:a16="http://schemas.microsoft.com/office/drawing/2014/main" id="{DEF2B0FA-866D-99FF-B91C-3F339617B163}"/>
              </a:ext>
            </a:extLst>
          </p:cNvPr>
          <p:cNvGrpSpPr/>
          <p:nvPr/>
        </p:nvGrpSpPr>
        <p:grpSpPr>
          <a:xfrm>
            <a:off x="2946400" y="0"/>
            <a:ext cx="7874000" cy="6781800"/>
            <a:chOff x="2034489" y="0"/>
            <a:chExt cx="7874000" cy="6781800"/>
          </a:xfrm>
        </p:grpSpPr>
        <p:pic>
          <p:nvPicPr>
            <p:cNvPr id="3" name="Picture 2">
              <a:extLst>
                <a:ext uri="{FF2B5EF4-FFF2-40B4-BE49-F238E27FC236}">
                  <a16:creationId xmlns:a16="http://schemas.microsoft.com/office/drawing/2014/main" id="{39850177-712E-421E-8B74-6FB3B4EE2A83}"/>
                </a:ext>
              </a:extLst>
            </p:cNvPr>
            <p:cNvPicPr>
              <a:picLocks noChangeAspect="1"/>
            </p:cNvPicPr>
            <p:nvPr/>
          </p:nvPicPr>
          <p:blipFill rotWithShape="1">
            <a:blip r:embed="rId3">
              <a:extLst>
                <a:ext uri="{28A0092B-C50C-407E-A947-70E740481C1C}">
                  <a14:useLocalDpi xmlns:a14="http://schemas.microsoft.com/office/drawing/2010/main" val="0"/>
                </a:ext>
              </a:extLst>
            </a:blip>
            <a:srcRect l="2208" t="1573" r="1551" b="5683"/>
            <a:stretch/>
          </p:blipFill>
          <p:spPr>
            <a:xfrm>
              <a:off x="2034489" y="0"/>
              <a:ext cx="7874000" cy="6781800"/>
            </a:xfrm>
            <a:prstGeom prst="rect">
              <a:avLst/>
            </a:prstGeom>
          </p:spPr>
        </p:pic>
        <p:sp>
          <p:nvSpPr>
            <p:cNvPr id="9" name="AutoShape 13">
              <a:extLst>
                <a:ext uri="{FF2B5EF4-FFF2-40B4-BE49-F238E27FC236}">
                  <a16:creationId xmlns:a16="http://schemas.microsoft.com/office/drawing/2014/main" id="{9B16CDCD-E570-442A-A7C8-DE1B97F595B5}"/>
                </a:ext>
              </a:extLst>
            </p:cNvPr>
            <p:cNvSpPr>
              <a:spLocks noChangeArrowheads="1"/>
            </p:cNvSpPr>
            <p:nvPr/>
          </p:nvSpPr>
          <p:spPr bwMode="auto">
            <a:xfrm>
              <a:off x="5539689" y="5882640"/>
              <a:ext cx="2362200" cy="822960"/>
            </a:xfrm>
            <a:prstGeom prst="wedgeRoundRectCallout">
              <a:avLst>
                <a:gd name="adj1" fmla="val -53795"/>
                <a:gd name="adj2" fmla="val -48157"/>
                <a:gd name="adj3" fmla="val 16667"/>
              </a:avLst>
            </a:prstGeom>
            <a:solidFill>
              <a:srgbClr val="FFFFCC"/>
            </a:solidFill>
            <a:ln w="9525">
              <a:solidFill>
                <a:srgbClr val="CC9900"/>
              </a:solidFill>
              <a:miter lim="800000"/>
              <a:headEnd/>
              <a:tailEnd/>
            </a:ln>
          </p:spPr>
          <p:txBody>
            <a:bodyPr anchor="ct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Demonstrations of Task</a:t>
              </a:r>
            </a:p>
          </p:txBody>
        </p:sp>
      </p:grpSp>
      <p:grpSp>
        <p:nvGrpSpPr>
          <p:cNvPr id="12" name="Group 11">
            <a:extLst>
              <a:ext uri="{FF2B5EF4-FFF2-40B4-BE49-F238E27FC236}">
                <a16:creationId xmlns:a16="http://schemas.microsoft.com/office/drawing/2014/main" id="{8D6AF4D7-8620-E967-3613-A599FC8B5A67}"/>
              </a:ext>
            </a:extLst>
          </p:cNvPr>
          <p:cNvGrpSpPr/>
          <p:nvPr/>
        </p:nvGrpSpPr>
        <p:grpSpPr>
          <a:xfrm>
            <a:off x="5715000" y="1600200"/>
            <a:ext cx="498475" cy="5257800"/>
            <a:chOff x="4800600" y="1600200"/>
            <a:chExt cx="498475" cy="5257800"/>
          </a:xfrm>
        </p:grpSpPr>
        <p:sp>
          <p:nvSpPr>
            <p:cNvPr id="8" name="Rectangle: Rounded Corners 7">
              <a:extLst>
                <a:ext uri="{FF2B5EF4-FFF2-40B4-BE49-F238E27FC236}">
                  <a16:creationId xmlns:a16="http://schemas.microsoft.com/office/drawing/2014/main" id="{3B96A850-DCE3-E958-A21F-A85963270CDD}"/>
                </a:ext>
              </a:extLst>
            </p:cNvPr>
            <p:cNvSpPr/>
            <p:nvPr/>
          </p:nvSpPr>
          <p:spPr bwMode="auto">
            <a:xfrm>
              <a:off x="4800600" y="6553200"/>
              <a:ext cx="482600" cy="304800"/>
            </a:xfrm>
            <a:prstGeom prst="roundRect">
              <a:avLst/>
            </a:prstGeom>
            <a:solidFill>
              <a:srgbClr val="00C85A">
                <a:alpha val="2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
          <p:nvSpPr>
            <p:cNvPr id="10" name="Rectangle: Rounded Corners 9">
              <a:extLst>
                <a:ext uri="{FF2B5EF4-FFF2-40B4-BE49-F238E27FC236}">
                  <a16:creationId xmlns:a16="http://schemas.microsoft.com/office/drawing/2014/main" id="{B84D3BD5-B929-45BD-BFE2-4D91F953B7A0}"/>
                </a:ext>
              </a:extLst>
            </p:cNvPr>
            <p:cNvSpPr/>
            <p:nvPr/>
          </p:nvSpPr>
          <p:spPr bwMode="auto">
            <a:xfrm>
              <a:off x="4800600" y="3810000"/>
              <a:ext cx="482600" cy="304800"/>
            </a:xfrm>
            <a:prstGeom prst="roundRect">
              <a:avLst/>
            </a:prstGeom>
            <a:solidFill>
              <a:srgbClr val="00C85A">
                <a:alpha val="2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
          <p:nvSpPr>
            <p:cNvPr id="11" name="Rectangle: Rounded Corners 10">
              <a:extLst>
                <a:ext uri="{FF2B5EF4-FFF2-40B4-BE49-F238E27FC236}">
                  <a16:creationId xmlns:a16="http://schemas.microsoft.com/office/drawing/2014/main" id="{BDF76DBC-C650-B4BA-837C-3C01C80F8178}"/>
                </a:ext>
              </a:extLst>
            </p:cNvPr>
            <p:cNvSpPr/>
            <p:nvPr/>
          </p:nvSpPr>
          <p:spPr bwMode="auto">
            <a:xfrm>
              <a:off x="4816475" y="1600200"/>
              <a:ext cx="482600" cy="304800"/>
            </a:xfrm>
            <a:prstGeom prst="roundRect">
              <a:avLst/>
            </a:prstGeom>
            <a:solidFill>
              <a:srgbClr val="00C85A">
                <a:alpha val="2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grpSp>
      <p:grpSp>
        <p:nvGrpSpPr>
          <p:cNvPr id="16" name="Group 15">
            <a:extLst>
              <a:ext uri="{FF2B5EF4-FFF2-40B4-BE49-F238E27FC236}">
                <a16:creationId xmlns:a16="http://schemas.microsoft.com/office/drawing/2014/main" id="{FBA83759-0EB1-2799-2EE5-DA133BBDDFC3}"/>
              </a:ext>
            </a:extLst>
          </p:cNvPr>
          <p:cNvGrpSpPr/>
          <p:nvPr/>
        </p:nvGrpSpPr>
        <p:grpSpPr>
          <a:xfrm>
            <a:off x="2946400" y="457200"/>
            <a:ext cx="722775" cy="4419600"/>
            <a:chOff x="2032000" y="457200"/>
            <a:chExt cx="722775" cy="4419600"/>
          </a:xfrm>
        </p:grpSpPr>
        <p:sp>
          <p:nvSpPr>
            <p:cNvPr id="13" name="Rectangle: Rounded Corners 12">
              <a:extLst>
                <a:ext uri="{FF2B5EF4-FFF2-40B4-BE49-F238E27FC236}">
                  <a16:creationId xmlns:a16="http://schemas.microsoft.com/office/drawing/2014/main" id="{70962068-62D5-4AD9-86BE-47A33B0AC137}"/>
                </a:ext>
              </a:extLst>
            </p:cNvPr>
            <p:cNvSpPr/>
            <p:nvPr/>
          </p:nvSpPr>
          <p:spPr bwMode="auto">
            <a:xfrm>
              <a:off x="2032000" y="2362200"/>
              <a:ext cx="711200" cy="304800"/>
            </a:xfrm>
            <a:prstGeom prst="roundRect">
              <a:avLst/>
            </a:prstGeom>
            <a:solidFill>
              <a:srgbClr val="C00000">
                <a:alpha val="2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
          <p:nvSpPr>
            <p:cNvPr id="14" name="Rectangle: Rounded Corners 13">
              <a:extLst>
                <a:ext uri="{FF2B5EF4-FFF2-40B4-BE49-F238E27FC236}">
                  <a16:creationId xmlns:a16="http://schemas.microsoft.com/office/drawing/2014/main" id="{0034536E-BF20-0ECE-4EEF-8C3BA40914F7}"/>
                </a:ext>
              </a:extLst>
            </p:cNvPr>
            <p:cNvSpPr/>
            <p:nvPr/>
          </p:nvSpPr>
          <p:spPr bwMode="auto">
            <a:xfrm>
              <a:off x="2032000" y="457200"/>
              <a:ext cx="711200" cy="304800"/>
            </a:xfrm>
            <a:prstGeom prst="roundRect">
              <a:avLst/>
            </a:prstGeom>
            <a:solidFill>
              <a:srgbClr val="C00000">
                <a:alpha val="2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
          <p:nvSpPr>
            <p:cNvPr id="15" name="Rectangle: Rounded Corners 14">
              <a:extLst>
                <a:ext uri="{FF2B5EF4-FFF2-40B4-BE49-F238E27FC236}">
                  <a16:creationId xmlns:a16="http://schemas.microsoft.com/office/drawing/2014/main" id="{6C0A1281-AE4A-CC45-B790-1934D475B86C}"/>
                </a:ext>
              </a:extLst>
            </p:cNvPr>
            <p:cNvSpPr/>
            <p:nvPr/>
          </p:nvSpPr>
          <p:spPr bwMode="auto">
            <a:xfrm>
              <a:off x="2043575" y="4572000"/>
              <a:ext cx="711200" cy="304800"/>
            </a:xfrm>
            <a:prstGeom prst="roundRect">
              <a:avLst/>
            </a:prstGeom>
            <a:solidFill>
              <a:srgbClr val="C00000">
                <a:alpha val="2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grpSp>
      <p:sp>
        <p:nvSpPr>
          <p:cNvPr id="4" name="AutoShape 13">
            <a:extLst>
              <a:ext uri="{FF2B5EF4-FFF2-40B4-BE49-F238E27FC236}">
                <a16:creationId xmlns:a16="http://schemas.microsoft.com/office/drawing/2014/main" id="{BD69C0A1-C8BF-1A91-0F6B-F9437C86688B}"/>
              </a:ext>
            </a:extLst>
          </p:cNvPr>
          <p:cNvSpPr>
            <a:spLocks noChangeArrowheads="1"/>
          </p:cNvSpPr>
          <p:nvPr/>
        </p:nvSpPr>
        <p:spPr bwMode="auto">
          <a:xfrm>
            <a:off x="370886" y="1082040"/>
            <a:ext cx="2362200" cy="822960"/>
          </a:xfrm>
          <a:prstGeom prst="wedgeRoundRectCallout">
            <a:avLst>
              <a:gd name="adj1" fmla="val 41964"/>
              <a:gd name="adj2" fmla="val 77571"/>
              <a:gd name="adj3" fmla="val 16667"/>
            </a:avLst>
          </a:prstGeom>
          <a:solidFill>
            <a:srgbClr val="FFFFCC"/>
          </a:solidFill>
          <a:ln w="9525">
            <a:solidFill>
              <a:srgbClr val="CC9900"/>
            </a:solidFill>
            <a:miter lim="800000"/>
            <a:headEnd/>
            <a:tailEnd/>
          </a:ln>
        </p:spPr>
        <p:txBody>
          <a:bodyPr anchor="ct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algn="ctr"/>
            <a:r>
              <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Learning within the Context</a:t>
            </a:r>
            <a:endParaRPr lang="en-US" sz="1800" dirty="0"/>
          </a:p>
        </p:txBody>
      </p:sp>
    </p:spTree>
    <p:extLst>
      <p:ext uri="{BB962C8B-B14F-4D97-AF65-F5344CB8AC3E}">
        <p14:creationId xmlns:p14="http://schemas.microsoft.com/office/powerpoint/2010/main" val="118254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a:extLst>
              <a:ext uri="{FF2B5EF4-FFF2-40B4-BE49-F238E27FC236}">
                <a16:creationId xmlns:a16="http://schemas.microsoft.com/office/drawing/2014/main" id="{BE049645-F8F3-440B-B9CF-30BA8E0D64B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AA6D70AB-36EB-4CAE-9F6C-BF42749A3EC5}" type="slidenum">
              <a:rPr kumimoji="0" lang="zh-TW" altLang="en-US" sz="1200">
                <a:latin typeface="+mn-lt"/>
              </a:rPr>
              <a:pPr/>
              <a:t>3</a:t>
            </a:fld>
            <a:endParaRPr kumimoji="0" lang="en-US" altLang="zh-TW" sz="1200">
              <a:latin typeface="+mn-lt"/>
            </a:endParaRPr>
          </a:p>
        </p:txBody>
      </p:sp>
      <p:sp>
        <p:nvSpPr>
          <p:cNvPr id="19459" name="Rectangle 2">
            <a:extLst>
              <a:ext uri="{FF2B5EF4-FFF2-40B4-BE49-F238E27FC236}">
                <a16:creationId xmlns:a16="http://schemas.microsoft.com/office/drawing/2014/main" id="{11E8192B-06EE-44F7-A84A-F8053138C10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Learning Objectives</a:t>
            </a:r>
          </a:p>
          <a:p>
            <a:pPr lvl="1" eaLnBrk="1" hangingPunct="1">
              <a:spcBef>
                <a:spcPts val="600"/>
              </a:spcBef>
            </a:pPr>
            <a:r>
              <a:rPr lang="en-US" altLang="zh-CN" dirty="0"/>
              <a:t>Neural Language Models</a:t>
            </a:r>
          </a:p>
          <a:p>
            <a:pPr lvl="2" eaLnBrk="1" hangingPunct="1">
              <a:spcBef>
                <a:spcPts val="600"/>
              </a:spcBef>
            </a:pPr>
            <a:r>
              <a:rPr lang="en-US" altLang="zh-CN" dirty="0">
                <a:solidFill>
                  <a:srgbClr val="99CCFF"/>
                </a:solidFill>
              </a:rPr>
              <a:t>Feedforward Neural Networks, Recurrent </a:t>
            </a:r>
            <a:r>
              <a:rPr lang="en-US" dirty="0">
                <a:solidFill>
                  <a:srgbClr val="99CCFF"/>
                </a:solidFill>
              </a:rPr>
              <a:t>Neural Networks</a:t>
            </a:r>
          </a:p>
          <a:p>
            <a:pPr lvl="2" eaLnBrk="1" hangingPunct="1">
              <a:spcBef>
                <a:spcPts val="600"/>
              </a:spcBef>
            </a:pPr>
            <a:r>
              <a:rPr lang="en-US" altLang="zh-CN" dirty="0">
                <a:solidFill>
                  <a:srgbClr val="99CCFF"/>
                </a:solidFill>
              </a:rPr>
              <a:t>Transformers, </a:t>
            </a:r>
            <a:r>
              <a:rPr lang="en-US" altLang="zh-CN" dirty="0"/>
              <a:t>BERT, GPT, and BART</a:t>
            </a:r>
          </a:p>
          <a:p>
            <a:pPr lvl="2" eaLnBrk="1" hangingPunct="1">
              <a:spcBef>
                <a:spcPts val="600"/>
              </a:spcBef>
            </a:pPr>
            <a:r>
              <a:rPr lang="en-US" altLang="zh-CN" dirty="0">
                <a:solidFill>
                  <a:srgbClr val="99CCFF"/>
                </a:solidFill>
              </a:rPr>
              <a:t>Attention Mechanisms</a:t>
            </a:r>
          </a:p>
          <a:p>
            <a:pPr lvl="1" eaLnBrk="1" hangingPunct="1">
              <a:spcBef>
                <a:spcPts val="600"/>
              </a:spcBef>
            </a:pPr>
            <a:r>
              <a:rPr lang="en-US" altLang="zh-CN" dirty="0"/>
              <a:t>Neural Language Model Architectures</a:t>
            </a:r>
          </a:p>
          <a:p>
            <a:pPr lvl="2" eaLnBrk="1" hangingPunct="1">
              <a:spcBef>
                <a:spcPts val="600"/>
              </a:spcBef>
            </a:pPr>
            <a:r>
              <a:rPr lang="en-US" altLang="zh-CN" dirty="0"/>
              <a:t>Encoder Only, Decoder Only, </a:t>
            </a:r>
            <a:r>
              <a:rPr lang="en-US" altLang="zh-CN" dirty="0">
                <a:solidFill>
                  <a:srgbClr val="99CCFF"/>
                </a:solidFill>
              </a:rPr>
              <a:t>Encoder-Decoder (Sequence to Sequence Models)</a:t>
            </a:r>
          </a:p>
          <a:p>
            <a:pPr lvl="1" eaLnBrk="1" hangingPunct="1">
              <a:spcBef>
                <a:spcPts val="600"/>
              </a:spcBef>
            </a:pPr>
            <a:r>
              <a:rPr lang="en-US" altLang="zh-CN" dirty="0"/>
              <a:t>Frequently Used Terms for Large Language Models</a:t>
            </a:r>
          </a:p>
          <a:p>
            <a:pPr lvl="2" eaLnBrk="1" hangingPunct="1">
              <a:spcBef>
                <a:spcPts val="600"/>
              </a:spcBef>
            </a:pPr>
            <a:r>
              <a:rPr lang="en-US" altLang="zh-CN" dirty="0"/>
              <a:t>Pre-Training and Fine-Tuning,</a:t>
            </a:r>
            <a:r>
              <a:rPr lang="zh-CN" altLang="en-US" dirty="0"/>
              <a:t> </a:t>
            </a:r>
            <a:r>
              <a:rPr lang="en-US" altLang="zh-CN" dirty="0"/>
              <a:t>In Context Learning, Instruction</a:t>
            </a:r>
            <a:r>
              <a:rPr lang="zh-CN" altLang="en-US" dirty="0"/>
              <a:t> </a:t>
            </a:r>
            <a:r>
              <a:rPr lang="en-US" altLang="zh-CN" dirty="0"/>
              <a:t>Tuning, Alignment, and Prompting</a:t>
            </a:r>
          </a:p>
        </p:txBody>
      </p:sp>
      <p:sp>
        <p:nvSpPr>
          <p:cNvPr id="19460" name="Rectangle 3">
            <a:extLst>
              <a:ext uri="{FF2B5EF4-FFF2-40B4-BE49-F238E27FC236}">
                <a16:creationId xmlns:a16="http://schemas.microsoft.com/office/drawing/2014/main" id="{874168A4-5377-497A-8C24-4647997D742E}"/>
              </a:ext>
            </a:extLst>
          </p:cNvPr>
          <p:cNvSpPr>
            <a:spLocks noGrp="1" noChangeArrowheads="1"/>
          </p:cNvSpPr>
          <p:nvPr>
            <p:ph type="title"/>
          </p:nvPr>
        </p:nvSpPr>
        <p:spPr/>
        <p:txBody>
          <a:bodyPr/>
          <a:lstStyle/>
          <a:p>
            <a:pPr eaLnBrk="1" hangingPunct="1"/>
            <a:r>
              <a:rPr lang="en-US" altLang="en-US" sz="4000"/>
              <a:t>Outline</a:t>
            </a:r>
            <a:endParaRPr lang="zh-TW" altLang="en-US" sz="4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GPT-3: Auto-Regressive Language Models </a:t>
            </a:r>
          </a:p>
          <a:p>
            <a:pPr lvl="1" eaLnBrk="1" hangingPunct="1">
              <a:spcBef>
                <a:spcPts val="600"/>
              </a:spcBef>
            </a:pPr>
            <a:r>
              <a:rPr lang="en-US" altLang="zh-CN" dirty="0"/>
              <a:t>Prompt-based, In-Context Learning (ICL): Text Interaction with the Model, without any Gradient Updates or Fine-Tuning </a:t>
            </a:r>
          </a:p>
          <a:p>
            <a:pPr lvl="2" eaLnBrk="1" hangingPunct="1">
              <a:spcBef>
                <a:spcPts val="600"/>
              </a:spcBef>
            </a:pPr>
            <a:r>
              <a:rPr lang="en-US" altLang="zh-CN" dirty="0"/>
              <a:t>Zero-Shot, One-Shot and Few-Shot Learning</a:t>
            </a:r>
          </a:p>
          <a:p>
            <a:pPr lvl="2" eaLnBrk="1" hangingPunct="1">
              <a:spcBef>
                <a:spcPts val="600"/>
              </a:spcBef>
            </a:pPr>
            <a:r>
              <a:rPr lang="en-US" dirty="0"/>
              <a:t>Conclusion: Larger models make increasingly efficient use of in-context information.</a:t>
            </a:r>
            <a:endParaRPr lang="en-US" altLang="zh-CN" dirty="0">
              <a:solidFill>
                <a:srgbClr val="3399FF"/>
              </a:solidFill>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
        <p:nvSpPr>
          <p:cNvPr id="5" name="TextBox 4">
            <a:extLst>
              <a:ext uri="{FF2B5EF4-FFF2-40B4-BE49-F238E27FC236}">
                <a16:creationId xmlns:a16="http://schemas.microsoft.com/office/drawing/2014/main" id="{F1C92184-3351-F112-FB93-7F97D9D13E36}"/>
              </a:ext>
            </a:extLst>
          </p:cNvPr>
          <p:cNvSpPr txBox="1"/>
          <p:nvPr/>
        </p:nvSpPr>
        <p:spPr>
          <a:xfrm>
            <a:off x="1676400" y="4309408"/>
            <a:ext cx="9677400" cy="1569660"/>
          </a:xfrm>
          <a:prstGeom prst="rect">
            <a:avLst/>
          </a:prstGeom>
          <a:noFill/>
        </p:spPr>
        <p:txBody>
          <a:bodyPr wrap="square">
            <a:spAutoFit/>
          </a:bodyPr>
          <a:lstStyle/>
          <a:p>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In-context learning </a:t>
            </a:r>
            <a:r>
              <a:rPr lang="en-US" sz="2400" dirty="0">
                <a:latin typeface="Calibri" panose="020F0502020204030204" pitchFamily="34" charset="0"/>
                <a:ea typeface="Calibri" panose="020F0502020204030204" pitchFamily="34" charset="0"/>
                <a:cs typeface="Calibri" panose="020F0502020204030204" pitchFamily="34" charset="0"/>
              </a:rPr>
              <a:t>(ICL) is a specific method of </a:t>
            </a:r>
            <a:r>
              <a:rPr lang="en-US" sz="2400" dirty="0">
                <a:solidFill>
                  <a:srgbClr val="FF0000"/>
                </a:solidFill>
                <a:latin typeface="Calibri" panose="020F0502020204030204" pitchFamily="34" charset="0"/>
                <a:ea typeface="Calibri" panose="020F0502020204030204" pitchFamily="34" charset="0"/>
                <a:cs typeface="Calibri" panose="020F0502020204030204" pitchFamily="34" charset="0"/>
              </a:rPr>
              <a:t>prompt</a:t>
            </a:r>
            <a:r>
              <a:rPr lang="en-US" sz="2400" dirty="0">
                <a:latin typeface="Calibri" panose="020F0502020204030204" pitchFamily="34" charset="0"/>
                <a:ea typeface="Calibri" panose="020F0502020204030204" pitchFamily="34" charset="0"/>
                <a:cs typeface="Calibri" panose="020F0502020204030204" pitchFamily="34" charset="0"/>
              </a:rPr>
              <a:t> engineering where demonstrations of the task are provided to the model as part of the prompt (in natural language). With ICL, you can use off-the-shelf large language models (LLMs) to solve novel tasks without the need for fine-tuning. </a:t>
            </a:r>
          </a:p>
        </p:txBody>
      </p:sp>
    </p:spTree>
    <p:extLst>
      <p:ext uri="{BB962C8B-B14F-4D97-AF65-F5344CB8AC3E}">
        <p14:creationId xmlns:p14="http://schemas.microsoft.com/office/powerpoint/2010/main" val="1182015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GPT-3: Auto-Regressive Language Models </a:t>
            </a: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6" name="Picture 5">
            <a:extLst>
              <a:ext uri="{FF2B5EF4-FFF2-40B4-BE49-F238E27FC236}">
                <a16:creationId xmlns:a16="http://schemas.microsoft.com/office/drawing/2014/main" id="{91E9A12D-79D9-5F5D-0103-26F5046EF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689" y="2362200"/>
            <a:ext cx="5160645" cy="1663541"/>
          </a:xfrm>
          <a:prstGeom prst="rect">
            <a:avLst/>
          </a:prstGeom>
        </p:spPr>
      </p:pic>
      <p:grpSp>
        <p:nvGrpSpPr>
          <p:cNvPr id="31" name="Group 30">
            <a:extLst>
              <a:ext uri="{FF2B5EF4-FFF2-40B4-BE49-F238E27FC236}">
                <a16:creationId xmlns:a16="http://schemas.microsoft.com/office/drawing/2014/main" id="{F69FA9D8-78AB-D5CC-B52F-60F63A6FE64D}"/>
              </a:ext>
            </a:extLst>
          </p:cNvPr>
          <p:cNvGrpSpPr/>
          <p:nvPr/>
        </p:nvGrpSpPr>
        <p:grpSpPr>
          <a:xfrm>
            <a:off x="5003398" y="4065269"/>
            <a:ext cx="5359802" cy="1280160"/>
            <a:chOff x="5093192" y="4480561"/>
            <a:chExt cx="5359802" cy="1280160"/>
          </a:xfrm>
        </p:grpSpPr>
        <p:pic>
          <p:nvPicPr>
            <p:cNvPr id="8" name="Picture 7">
              <a:extLst>
                <a:ext uri="{FF2B5EF4-FFF2-40B4-BE49-F238E27FC236}">
                  <a16:creationId xmlns:a16="http://schemas.microsoft.com/office/drawing/2014/main" id="{482AEC58-7161-DA5A-6A31-94D1B7EE6108}"/>
                </a:ext>
              </a:extLst>
            </p:cNvPr>
            <p:cNvPicPr>
              <a:picLocks/>
            </p:cNvPicPr>
            <p:nvPr/>
          </p:nvPicPr>
          <p:blipFill rotWithShape="1">
            <a:blip r:embed="rId4">
              <a:extLst>
                <a:ext uri="{28A0092B-C50C-407E-A947-70E740481C1C}">
                  <a14:useLocalDpi xmlns:a14="http://schemas.microsoft.com/office/drawing/2010/main" val="0"/>
                </a:ext>
              </a:extLst>
            </a:blip>
            <a:srcRect l="36111" t="21051" r="40278" b="24354"/>
            <a:stretch/>
          </p:blipFill>
          <p:spPr>
            <a:xfrm>
              <a:off x="6944289" y="4480561"/>
              <a:ext cx="1280160" cy="1280160"/>
            </a:xfrm>
            <a:prstGeom prst="ellipse">
              <a:avLst/>
            </a:prstGeom>
          </p:spPr>
        </p:pic>
        <p:sp>
          <p:nvSpPr>
            <p:cNvPr id="14" name="TextBox 13">
              <a:extLst>
                <a:ext uri="{FF2B5EF4-FFF2-40B4-BE49-F238E27FC236}">
                  <a16:creationId xmlns:a16="http://schemas.microsoft.com/office/drawing/2014/main" id="{247FE507-A64A-E1B1-06A3-608232CA670B}"/>
                </a:ext>
              </a:extLst>
            </p:cNvPr>
            <p:cNvSpPr txBox="1"/>
            <p:nvPr/>
          </p:nvSpPr>
          <p:spPr>
            <a:xfrm>
              <a:off x="8700394" y="4913068"/>
              <a:ext cx="1752600" cy="400110"/>
            </a:xfrm>
            <a:prstGeom prst="rect">
              <a:avLst/>
            </a:prstGeom>
            <a:noFill/>
          </p:spPr>
          <p:txBody>
            <a:bodyPr wrap="square">
              <a:spAutoFit/>
            </a:bodyPr>
            <a:lstStyle/>
            <a:p>
              <a:r>
                <a:rPr kumimoji="1" lang="en-US" altLang="zh-CN" sz="2000" i="0" u="none" strike="noStrike" kern="1200" cap="small" spc="0" normalizeH="0" noProof="0" dirty="0">
                  <a:ln>
                    <a:noFill/>
                  </a:ln>
                  <a:solidFill>
                    <a:srgbClr val="C00000"/>
                  </a:solidFill>
                  <a:effectLst/>
                  <a:uLnTx/>
                  <a:uFillTx/>
                  <a:latin typeface="Lucida Handwriting" panose="03010101010101010101" pitchFamily="66" charset="0"/>
                  <a:cs typeface="Calibri" panose="020F0502020204030204" pitchFamily="34" charset="0"/>
                </a:rPr>
                <a:t>Completion</a:t>
              </a:r>
              <a:endParaRPr lang="en-US" sz="2000" cap="small" dirty="0">
                <a:solidFill>
                  <a:srgbClr val="C00000"/>
                </a:solidFill>
              </a:endParaRPr>
            </a:p>
          </p:txBody>
        </p:sp>
        <p:cxnSp>
          <p:nvCxnSpPr>
            <p:cNvPr id="17" name="Straight Arrow Connector 16">
              <a:extLst>
                <a:ext uri="{FF2B5EF4-FFF2-40B4-BE49-F238E27FC236}">
                  <a16:creationId xmlns:a16="http://schemas.microsoft.com/office/drawing/2014/main" id="{0A966C34-7B54-8A39-05EC-5237A69DA05E}"/>
                </a:ext>
              </a:extLst>
            </p:cNvPr>
            <p:cNvCxnSpPr>
              <a:cxnSpLocks/>
              <a:stCxn id="8" idx="6"/>
              <a:endCxn id="14" idx="1"/>
            </p:cNvCxnSpPr>
            <p:nvPr/>
          </p:nvCxnSpPr>
          <p:spPr bwMode="auto">
            <a:xfrm flipV="1">
              <a:off x="8224449" y="5113123"/>
              <a:ext cx="475945" cy="7518"/>
            </a:xfrm>
            <a:prstGeom prst="straightConnector1">
              <a:avLst/>
            </a:prstGeom>
            <a:solidFill>
              <a:schemeClr val="accent1"/>
            </a:solidFill>
            <a:ln w="28575" cap="sq" cmpd="sng" algn="ctr">
              <a:solidFill>
                <a:srgbClr val="C00000"/>
              </a:solidFill>
              <a:prstDash val="solid"/>
              <a:miter lim="800000"/>
              <a:headEnd type="none" w="med" len="med"/>
              <a:tailEnd type="arrow" w="med" len="med"/>
            </a:ln>
            <a:effectLst/>
          </p:spPr>
        </p:cxnSp>
        <p:sp>
          <p:nvSpPr>
            <p:cNvPr id="21" name="TextBox 20">
              <a:extLst>
                <a:ext uri="{FF2B5EF4-FFF2-40B4-BE49-F238E27FC236}">
                  <a16:creationId xmlns:a16="http://schemas.microsoft.com/office/drawing/2014/main" id="{0B750E70-E906-8BD7-1300-1662309DFDC6}"/>
                </a:ext>
              </a:extLst>
            </p:cNvPr>
            <p:cNvSpPr txBox="1"/>
            <p:nvPr/>
          </p:nvSpPr>
          <p:spPr>
            <a:xfrm>
              <a:off x="5093192" y="4932178"/>
              <a:ext cx="1321202" cy="400110"/>
            </a:xfrm>
            <a:prstGeom prst="rect">
              <a:avLst/>
            </a:prstGeom>
            <a:noFill/>
          </p:spPr>
          <p:txBody>
            <a:bodyPr wrap="square">
              <a:spAutoFit/>
            </a:bodyPr>
            <a:lstStyle/>
            <a:p>
              <a:pPr algn="r"/>
              <a:r>
                <a:rPr kumimoji="1" lang="en-US" altLang="zh-CN" sz="2000" i="0" u="none" strike="noStrike" kern="1200" cap="small" spc="0" normalizeH="0" noProof="0" dirty="0">
                  <a:ln>
                    <a:noFill/>
                  </a:ln>
                  <a:solidFill>
                    <a:srgbClr val="C00000"/>
                  </a:solidFill>
                  <a:effectLst/>
                  <a:uLnTx/>
                  <a:uFillTx/>
                  <a:latin typeface="Lucida Handwriting" panose="03010101010101010101" pitchFamily="66" charset="0"/>
                  <a:cs typeface="Calibri" panose="020F0502020204030204" pitchFamily="34" charset="0"/>
                </a:rPr>
                <a:t>Prompt</a:t>
              </a:r>
              <a:endParaRPr lang="en-US" sz="2000" cap="small" dirty="0">
                <a:solidFill>
                  <a:srgbClr val="C00000"/>
                </a:solidFill>
              </a:endParaRPr>
            </a:p>
          </p:txBody>
        </p:sp>
        <p:cxnSp>
          <p:nvCxnSpPr>
            <p:cNvPr id="23" name="Straight Arrow Connector 22">
              <a:extLst>
                <a:ext uri="{FF2B5EF4-FFF2-40B4-BE49-F238E27FC236}">
                  <a16:creationId xmlns:a16="http://schemas.microsoft.com/office/drawing/2014/main" id="{3A15CD24-47B0-6893-706B-2A653BD19C78}"/>
                </a:ext>
              </a:extLst>
            </p:cNvPr>
            <p:cNvCxnSpPr>
              <a:cxnSpLocks/>
              <a:stCxn id="21" idx="3"/>
              <a:endCxn id="8" idx="2"/>
            </p:cNvCxnSpPr>
            <p:nvPr/>
          </p:nvCxnSpPr>
          <p:spPr bwMode="auto">
            <a:xfrm flipV="1">
              <a:off x="6414394" y="5120641"/>
              <a:ext cx="529895" cy="11592"/>
            </a:xfrm>
            <a:prstGeom prst="straightConnector1">
              <a:avLst/>
            </a:prstGeom>
            <a:solidFill>
              <a:schemeClr val="accent1"/>
            </a:solidFill>
            <a:ln w="28575" cap="sq" cmpd="sng" algn="ctr">
              <a:solidFill>
                <a:srgbClr val="C00000"/>
              </a:solidFill>
              <a:prstDash val="solid"/>
              <a:miter lim="800000"/>
              <a:headEnd type="none" w="med" len="med"/>
              <a:tailEnd type="arrow" w="med" len="med"/>
            </a:ln>
            <a:effectLst/>
          </p:spPr>
        </p:cxnSp>
      </p:grpSp>
      <p:sp>
        <p:nvSpPr>
          <p:cNvPr id="32" name="Arrow: Bent 31">
            <a:extLst>
              <a:ext uri="{FF2B5EF4-FFF2-40B4-BE49-F238E27FC236}">
                <a16:creationId xmlns:a16="http://schemas.microsoft.com/office/drawing/2014/main" id="{5CB8A3C5-1ED6-E94F-DC7E-0ABB9EF202FB}"/>
              </a:ext>
            </a:extLst>
          </p:cNvPr>
          <p:cNvSpPr/>
          <p:nvPr/>
        </p:nvSpPr>
        <p:spPr bwMode="auto">
          <a:xfrm flipV="1">
            <a:off x="3753502" y="3952674"/>
            <a:ext cx="1321202" cy="995323"/>
          </a:xfrm>
          <a:prstGeom prst="bentArrow">
            <a:avLst/>
          </a:prstGeom>
          <a:solidFill>
            <a:srgbClr val="99CCFF"/>
          </a:solidFill>
          <a:ln w="9525" cap="flat" cmpd="sng" algn="ctr">
            <a:solidFill>
              <a:srgbClr val="99CC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11150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A96B7-092A-947A-631D-2D54CD8196EC}"/>
            </a:ext>
          </a:extLst>
        </p:cNvPr>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52D7FB88-8617-1D06-4405-6C9ADE2EC47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pic>
        <p:nvPicPr>
          <p:cNvPr id="9" name="Picture 8">
            <a:extLst>
              <a:ext uri="{FF2B5EF4-FFF2-40B4-BE49-F238E27FC236}">
                <a16:creationId xmlns:a16="http://schemas.microsoft.com/office/drawing/2014/main" id="{64685C11-9E7B-F8A4-0FF8-F15E6E5EB896}"/>
              </a:ext>
            </a:extLst>
          </p:cNvPr>
          <p:cNvPicPr>
            <a:picLocks noChangeAspect="1"/>
          </p:cNvPicPr>
          <p:nvPr/>
        </p:nvPicPr>
        <p:blipFill>
          <a:blip r:embed="rId3"/>
          <a:stretch>
            <a:fillRect/>
          </a:stretch>
        </p:blipFill>
        <p:spPr>
          <a:xfrm>
            <a:off x="2806063" y="1153312"/>
            <a:ext cx="7139508" cy="5201376"/>
          </a:xfrm>
          <a:prstGeom prst="rect">
            <a:avLst/>
          </a:prstGeom>
        </p:spPr>
      </p:pic>
      <p:pic>
        <p:nvPicPr>
          <p:cNvPr id="3" name="Picture 2">
            <a:extLst>
              <a:ext uri="{FF2B5EF4-FFF2-40B4-BE49-F238E27FC236}">
                <a16:creationId xmlns:a16="http://schemas.microsoft.com/office/drawing/2014/main" id="{2BC11697-F38C-D53B-2F13-6B995CCF9C7C}"/>
              </a:ext>
            </a:extLst>
          </p:cNvPr>
          <p:cNvPicPr>
            <a:picLocks noChangeAspect="1"/>
          </p:cNvPicPr>
          <p:nvPr/>
        </p:nvPicPr>
        <p:blipFill>
          <a:blip r:embed="rId4"/>
          <a:stretch>
            <a:fillRect/>
          </a:stretch>
        </p:blipFill>
        <p:spPr>
          <a:xfrm>
            <a:off x="2819400" y="762000"/>
            <a:ext cx="7127123" cy="1931940"/>
          </a:xfrm>
          <a:prstGeom prst="rect">
            <a:avLst/>
          </a:prstGeom>
        </p:spPr>
      </p:pic>
    </p:spTree>
    <p:extLst>
      <p:ext uri="{BB962C8B-B14F-4D97-AF65-F5344CB8AC3E}">
        <p14:creationId xmlns:p14="http://schemas.microsoft.com/office/powerpoint/2010/main" val="421197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3A2C1-6D24-4FC8-0241-339E53BBE228}"/>
            </a:ext>
          </a:extLst>
        </p:cNvPr>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7F3BCD96-64E2-1731-A36E-ED6615EACFD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33</a:t>
            </a:fld>
            <a:endParaRPr kumimoji="0" lang="en-US" altLang="zh-TW" sz="1200">
              <a:latin typeface="+mn-lt"/>
            </a:endParaRPr>
          </a:p>
        </p:txBody>
      </p:sp>
      <p:sp>
        <p:nvSpPr>
          <p:cNvPr id="9220" name="Rectangle 2">
            <a:extLst>
              <a:ext uri="{FF2B5EF4-FFF2-40B4-BE49-F238E27FC236}">
                <a16:creationId xmlns:a16="http://schemas.microsoft.com/office/drawing/2014/main" id="{F98031FA-9C62-C9B9-ED8D-E7E774BD1DD6}"/>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GPT vs. BERT: A Comparison</a:t>
            </a:r>
          </a:p>
        </p:txBody>
      </p:sp>
      <p:sp>
        <p:nvSpPr>
          <p:cNvPr id="9221" name="Rectangle 3">
            <a:extLst>
              <a:ext uri="{FF2B5EF4-FFF2-40B4-BE49-F238E27FC236}">
                <a16:creationId xmlns:a16="http://schemas.microsoft.com/office/drawing/2014/main" id="{7A96CD08-E4EB-E824-C143-AACE57919E83}"/>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7" name="Picture 6">
            <a:extLst>
              <a:ext uri="{FF2B5EF4-FFF2-40B4-BE49-F238E27FC236}">
                <a16:creationId xmlns:a16="http://schemas.microsoft.com/office/drawing/2014/main" id="{B72122A6-43D2-A8D7-E8BF-34A248E82DBC}"/>
              </a:ext>
            </a:extLst>
          </p:cNvPr>
          <p:cNvPicPr>
            <a:picLocks noChangeAspect="1"/>
          </p:cNvPicPr>
          <p:nvPr/>
        </p:nvPicPr>
        <p:blipFill rotWithShape="1">
          <a:blip r:embed="rId3">
            <a:extLst>
              <a:ext uri="{28A0092B-C50C-407E-A947-70E740481C1C}">
                <a14:useLocalDpi xmlns:a14="http://schemas.microsoft.com/office/drawing/2010/main" val="0"/>
              </a:ext>
            </a:extLst>
          </a:blip>
          <a:srcRect l="12934" t="12886" r="9845" b="21134"/>
          <a:stretch/>
        </p:blipFill>
        <p:spPr>
          <a:xfrm>
            <a:off x="7924782" y="2057400"/>
            <a:ext cx="1524018" cy="975369"/>
          </a:xfrm>
          <a:prstGeom prst="rect">
            <a:avLst/>
          </a:prstGeom>
        </p:spPr>
      </p:pic>
      <p:grpSp>
        <p:nvGrpSpPr>
          <p:cNvPr id="10" name="Group 9">
            <a:extLst>
              <a:ext uri="{FF2B5EF4-FFF2-40B4-BE49-F238E27FC236}">
                <a16:creationId xmlns:a16="http://schemas.microsoft.com/office/drawing/2014/main" id="{06AAD02D-1D61-33D4-FEFD-30FC9B3D9F92}"/>
              </a:ext>
            </a:extLst>
          </p:cNvPr>
          <p:cNvGrpSpPr>
            <a:grpSpLocks noChangeAspect="1"/>
          </p:cNvGrpSpPr>
          <p:nvPr/>
        </p:nvGrpSpPr>
        <p:grpSpPr>
          <a:xfrm>
            <a:off x="2590800" y="2251689"/>
            <a:ext cx="1740459" cy="635406"/>
            <a:chOff x="8224122" y="2865996"/>
            <a:chExt cx="1500396" cy="547764"/>
          </a:xfrm>
        </p:grpSpPr>
        <p:pic>
          <p:nvPicPr>
            <p:cNvPr id="8" name="Picture 7">
              <a:extLst>
                <a:ext uri="{FF2B5EF4-FFF2-40B4-BE49-F238E27FC236}">
                  <a16:creationId xmlns:a16="http://schemas.microsoft.com/office/drawing/2014/main" id="{43D185E7-0565-6094-6E9C-45FA1B8913A4}"/>
                </a:ext>
              </a:extLst>
            </p:cNvPr>
            <p:cNvPicPr>
              <a:picLocks noChangeAspect="1"/>
            </p:cNvPicPr>
            <p:nvPr/>
          </p:nvPicPr>
          <p:blipFill>
            <a:blip r:embed="rId4"/>
            <a:stretch>
              <a:fillRect/>
            </a:stretch>
          </p:blipFill>
          <p:spPr>
            <a:xfrm>
              <a:off x="8224122" y="2865996"/>
              <a:ext cx="557290" cy="547764"/>
            </a:xfrm>
            <a:prstGeom prst="rect">
              <a:avLst/>
            </a:prstGeom>
          </p:spPr>
        </p:pic>
        <p:pic>
          <p:nvPicPr>
            <p:cNvPr id="9" name="Picture 8">
              <a:extLst>
                <a:ext uri="{FF2B5EF4-FFF2-40B4-BE49-F238E27FC236}">
                  <a16:creationId xmlns:a16="http://schemas.microsoft.com/office/drawing/2014/main" id="{80E87EA5-9E8A-C713-C62F-3A06683EF040}"/>
                </a:ext>
              </a:extLst>
            </p:cNvPr>
            <p:cNvPicPr>
              <a:picLocks noChangeAspect="1"/>
            </p:cNvPicPr>
            <p:nvPr/>
          </p:nvPicPr>
          <p:blipFill>
            <a:blip r:embed="rId5"/>
            <a:stretch>
              <a:fillRect/>
            </a:stretch>
          </p:blipFill>
          <p:spPr>
            <a:xfrm>
              <a:off x="8781412" y="3021445"/>
              <a:ext cx="943106" cy="282932"/>
            </a:xfrm>
            <a:prstGeom prst="rect">
              <a:avLst/>
            </a:prstGeom>
          </p:spPr>
        </p:pic>
      </p:grpSp>
      <p:pic>
        <p:nvPicPr>
          <p:cNvPr id="12" name="Picture 11">
            <a:extLst>
              <a:ext uri="{FF2B5EF4-FFF2-40B4-BE49-F238E27FC236}">
                <a16:creationId xmlns:a16="http://schemas.microsoft.com/office/drawing/2014/main" id="{DA46FDF0-3DE9-5FD5-2B30-DEEDDE63768A}"/>
              </a:ext>
            </a:extLst>
          </p:cNvPr>
          <p:cNvPicPr>
            <a:picLocks noChangeAspect="1"/>
          </p:cNvPicPr>
          <p:nvPr/>
        </p:nvPicPr>
        <p:blipFill>
          <a:blip r:embed="rId6"/>
          <a:stretch>
            <a:fillRect/>
          </a:stretch>
        </p:blipFill>
        <p:spPr>
          <a:xfrm>
            <a:off x="1578029" y="4800600"/>
            <a:ext cx="8763000" cy="1396658"/>
          </a:xfrm>
          <a:prstGeom prst="rect">
            <a:avLst/>
          </a:prstGeom>
        </p:spPr>
      </p:pic>
      <p:graphicFrame>
        <p:nvGraphicFramePr>
          <p:cNvPr id="14" name="Table 13">
            <a:extLst>
              <a:ext uri="{FF2B5EF4-FFF2-40B4-BE49-F238E27FC236}">
                <a16:creationId xmlns:a16="http://schemas.microsoft.com/office/drawing/2014/main" id="{67D9372E-D9D8-C224-F132-9FC31482E53A}"/>
              </a:ext>
            </a:extLst>
          </p:cNvPr>
          <p:cNvGraphicFramePr>
            <a:graphicFrameLocks noGrp="1"/>
          </p:cNvGraphicFramePr>
          <p:nvPr>
            <p:extLst>
              <p:ext uri="{D42A27DB-BD31-4B8C-83A1-F6EECF244321}">
                <p14:modId xmlns:p14="http://schemas.microsoft.com/office/powerpoint/2010/main" val="585523617"/>
              </p:ext>
            </p:extLst>
          </p:nvPr>
        </p:nvGraphicFramePr>
        <p:xfrm>
          <a:off x="6096000" y="3050894"/>
          <a:ext cx="5105400" cy="1493520"/>
        </p:xfrm>
        <a:graphic>
          <a:graphicData uri="http://schemas.openxmlformats.org/drawingml/2006/table">
            <a:tbl>
              <a:tblPr firstRow="1" bandRow="1">
                <a:tableStyleId>{5C22544A-7EE6-4342-B048-85BDC9FD1C3A}</a:tableStyleId>
              </a:tblPr>
              <a:tblGrid>
                <a:gridCol w="5105400">
                  <a:extLst>
                    <a:ext uri="{9D8B030D-6E8A-4147-A177-3AD203B41FA5}">
                      <a16:colId xmlns:a16="http://schemas.microsoft.com/office/drawing/2014/main" val="487833267"/>
                    </a:ext>
                  </a:extLst>
                </a:gridCol>
              </a:tblGrid>
              <a:tr h="370840">
                <a:tc>
                  <a:txBody>
                    <a:bodyPr/>
                    <a:lstStyle/>
                    <a:p>
                      <a:r>
                        <a:rPr lang="en-US" sz="2000" b="0" dirty="0">
                          <a:solidFill>
                            <a:schemeClr val="tx1"/>
                          </a:solidFill>
                          <a:latin typeface="Calibri" panose="020F0502020204030204" pitchFamily="34" charset="0"/>
                          <a:ea typeface="Calibri" panose="020F0502020204030204" pitchFamily="34" charset="0"/>
                          <a:cs typeface="Calibri" panose="020F0502020204030204" pitchFamily="34" charset="0"/>
                        </a:rPr>
                        <a:t>Encoder-only Model</a:t>
                      </a:r>
                    </a:p>
                  </a:txBody>
                  <a:tcPr>
                    <a:solidFill>
                      <a:srgbClr val="99CCFF">
                        <a:alpha val="20000"/>
                      </a:srgbClr>
                    </a:solidFill>
                  </a:tcPr>
                </a:tc>
                <a:extLst>
                  <a:ext uri="{0D108BD9-81ED-4DB2-BD59-A6C34878D82A}">
                    <a16:rowId xmlns:a16="http://schemas.microsoft.com/office/drawing/2014/main" val="1749018127"/>
                  </a:ext>
                </a:extLst>
              </a:tr>
              <a:tr h="370840">
                <a:tc>
                  <a:txBody>
                    <a:bodyPr/>
                    <a:lstStyle/>
                    <a:p>
                      <a:r>
                        <a:rPr lang="en-US" sz="2000" dirty="0">
                          <a:latin typeface="Calibri" panose="020F0502020204030204" pitchFamily="34" charset="0"/>
                          <a:ea typeface="Calibri" panose="020F0502020204030204" pitchFamily="34" charset="0"/>
                          <a:cs typeface="Calibri" panose="020F0502020204030204" pitchFamily="34" charset="0"/>
                        </a:rPr>
                        <a:t>Bi-Directional Attention, Left and Right Context </a:t>
                      </a:r>
                    </a:p>
                  </a:txBody>
                  <a:tcPr>
                    <a:solidFill>
                      <a:srgbClr val="99CCFF">
                        <a:alpha val="60000"/>
                      </a:srgbClr>
                    </a:solidFill>
                  </a:tcPr>
                </a:tc>
                <a:extLst>
                  <a:ext uri="{0D108BD9-81ED-4DB2-BD59-A6C34878D82A}">
                    <a16:rowId xmlns:a16="http://schemas.microsoft.com/office/drawing/2014/main" val="20165834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Calibri" panose="020F0502020204030204" pitchFamily="34" charset="0"/>
                          <a:ea typeface="Calibri" panose="020F0502020204030204" pitchFamily="34" charset="0"/>
                          <a:cs typeface="Calibri" panose="020F0502020204030204" pitchFamily="34" charset="0"/>
                        </a:rPr>
                        <a:t>Masked Language Model: </a:t>
                      </a:r>
                      <a:r>
                        <a:rPr lang="en-US" altLang="zh-CN" sz="2000" dirty="0">
                          <a:latin typeface="Calibri" panose="020F0502020204030204" pitchFamily="34" charset="0"/>
                          <a:ea typeface="Calibri" panose="020F0502020204030204" pitchFamily="34" charset="0"/>
                          <a:cs typeface="Calibri" panose="020F0502020204030204" pitchFamily="34" charset="0"/>
                        </a:rPr>
                        <a:t>Language</a:t>
                      </a:r>
                      <a:r>
                        <a:rPr lang="en-US" sz="2000" dirty="0">
                          <a:latin typeface="Calibri" panose="020F0502020204030204" pitchFamily="34" charset="0"/>
                          <a:ea typeface="Calibri" panose="020F0502020204030204" pitchFamily="34" charset="0"/>
                          <a:cs typeface="Calibri" panose="020F0502020204030204" pitchFamily="34" charset="0"/>
                        </a:rPr>
                        <a:t> Understanding, Contextual Embedding</a:t>
                      </a:r>
                    </a:p>
                  </a:txBody>
                  <a:tcPr>
                    <a:solidFill>
                      <a:srgbClr val="99CCFF"/>
                    </a:solidFill>
                  </a:tcPr>
                </a:tc>
                <a:extLst>
                  <a:ext uri="{0D108BD9-81ED-4DB2-BD59-A6C34878D82A}">
                    <a16:rowId xmlns:a16="http://schemas.microsoft.com/office/drawing/2014/main" val="547229335"/>
                  </a:ext>
                </a:extLst>
              </a:tr>
            </a:tbl>
          </a:graphicData>
        </a:graphic>
      </p:graphicFrame>
      <p:graphicFrame>
        <p:nvGraphicFramePr>
          <p:cNvPr id="15" name="Table 14">
            <a:extLst>
              <a:ext uri="{FF2B5EF4-FFF2-40B4-BE49-F238E27FC236}">
                <a16:creationId xmlns:a16="http://schemas.microsoft.com/office/drawing/2014/main" id="{0E97B922-EF0A-CB54-CCE0-1F319BA2D242}"/>
              </a:ext>
            </a:extLst>
          </p:cNvPr>
          <p:cNvGraphicFramePr>
            <a:graphicFrameLocks noGrp="1"/>
          </p:cNvGraphicFramePr>
          <p:nvPr>
            <p:extLst>
              <p:ext uri="{D42A27DB-BD31-4B8C-83A1-F6EECF244321}">
                <p14:modId xmlns:p14="http://schemas.microsoft.com/office/powerpoint/2010/main" val="1848536095"/>
              </p:ext>
            </p:extLst>
          </p:nvPr>
        </p:nvGraphicFramePr>
        <p:xfrm>
          <a:off x="990600" y="3048000"/>
          <a:ext cx="4800601" cy="1493520"/>
        </p:xfrm>
        <a:graphic>
          <a:graphicData uri="http://schemas.openxmlformats.org/drawingml/2006/table">
            <a:tbl>
              <a:tblPr firstRow="1" bandRow="1">
                <a:tableStyleId>{5C22544A-7EE6-4342-B048-85BDC9FD1C3A}</a:tableStyleId>
              </a:tblPr>
              <a:tblGrid>
                <a:gridCol w="4800601">
                  <a:extLst>
                    <a:ext uri="{9D8B030D-6E8A-4147-A177-3AD203B41FA5}">
                      <a16:colId xmlns:a16="http://schemas.microsoft.com/office/drawing/2014/main" val="487833267"/>
                    </a:ext>
                  </a:extLst>
                </a:gridCol>
              </a:tblGrid>
              <a:tr h="370840">
                <a:tc>
                  <a:txBody>
                    <a:bodyPr/>
                    <a:lstStyle/>
                    <a:p>
                      <a:r>
                        <a:rPr lang="en-US" sz="2000" b="0" dirty="0">
                          <a:solidFill>
                            <a:schemeClr val="tx1"/>
                          </a:solidFill>
                          <a:latin typeface="Calibri" panose="020F0502020204030204" pitchFamily="34" charset="0"/>
                          <a:ea typeface="Calibri" panose="020F0502020204030204" pitchFamily="34" charset="0"/>
                          <a:cs typeface="Calibri" panose="020F0502020204030204" pitchFamily="34" charset="0"/>
                        </a:rPr>
                        <a:t>Decoder-only Model </a:t>
                      </a:r>
                    </a:p>
                  </a:txBody>
                  <a:tcPr>
                    <a:solidFill>
                      <a:srgbClr val="00B050">
                        <a:alpha val="20000"/>
                      </a:srgbClr>
                    </a:solidFill>
                  </a:tcPr>
                </a:tc>
                <a:extLst>
                  <a:ext uri="{0D108BD9-81ED-4DB2-BD59-A6C34878D82A}">
                    <a16:rowId xmlns:a16="http://schemas.microsoft.com/office/drawing/2014/main" val="1749018127"/>
                  </a:ext>
                </a:extLst>
              </a:tr>
              <a:tr h="370840">
                <a:tc>
                  <a:txBody>
                    <a:bodyPr/>
                    <a:lstStyle/>
                    <a:p>
                      <a:r>
                        <a:rPr lang="en-US" sz="2000" dirty="0">
                          <a:latin typeface="Calibri" panose="020F0502020204030204" pitchFamily="34" charset="0"/>
                          <a:ea typeface="Calibri" panose="020F0502020204030204" pitchFamily="34" charset="0"/>
                          <a:cs typeface="Calibri" panose="020F0502020204030204" pitchFamily="34" charset="0"/>
                        </a:rPr>
                        <a:t>Uni-Directional Attention: Left Context Onl</a:t>
                      </a:r>
                      <a:r>
                        <a:rPr lang="en-US" altLang="zh-CN" sz="2000" dirty="0">
                          <a:latin typeface="Calibri" panose="020F0502020204030204" pitchFamily="34" charset="0"/>
                          <a:ea typeface="Calibri" panose="020F0502020204030204" pitchFamily="34" charset="0"/>
                          <a:cs typeface="Calibri" panose="020F0502020204030204" pitchFamily="34" charset="0"/>
                        </a:rPr>
                        <a:t>y</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solidFill>
                      <a:srgbClr val="00B050">
                        <a:alpha val="40000"/>
                      </a:srgbClr>
                    </a:solidFill>
                  </a:tcPr>
                </a:tc>
                <a:extLst>
                  <a:ext uri="{0D108BD9-81ED-4DB2-BD59-A6C34878D82A}">
                    <a16:rowId xmlns:a16="http://schemas.microsoft.com/office/drawing/2014/main" val="2016583487"/>
                  </a:ext>
                </a:extLst>
              </a:tr>
              <a:tr h="370840">
                <a:tc>
                  <a:txBody>
                    <a:bodyPr/>
                    <a:lstStyle/>
                    <a:p>
                      <a:r>
                        <a:rPr lang="en-US" sz="2000" dirty="0">
                          <a:latin typeface="Calibri" panose="020F0502020204030204" pitchFamily="34" charset="0"/>
                          <a:ea typeface="Calibri" panose="020F0502020204030204" pitchFamily="34" charset="0"/>
                          <a:cs typeface="Calibri" panose="020F0502020204030204" pitchFamily="34" charset="0"/>
                        </a:rPr>
                        <a:t>Causal Language Model: Autoregressive Text Generation</a:t>
                      </a:r>
                    </a:p>
                  </a:txBody>
                  <a:tcPr>
                    <a:solidFill>
                      <a:srgbClr val="00B050">
                        <a:alpha val="70000"/>
                      </a:srgbClr>
                    </a:solidFill>
                  </a:tcPr>
                </a:tc>
                <a:extLst>
                  <a:ext uri="{0D108BD9-81ED-4DB2-BD59-A6C34878D82A}">
                    <a16:rowId xmlns:a16="http://schemas.microsoft.com/office/drawing/2014/main" val="547229335"/>
                  </a:ext>
                </a:extLst>
              </a:tr>
            </a:tbl>
          </a:graphicData>
        </a:graphic>
      </p:graphicFrame>
    </p:spTree>
    <p:extLst>
      <p:ext uri="{BB962C8B-B14F-4D97-AF65-F5344CB8AC3E}">
        <p14:creationId xmlns:p14="http://schemas.microsoft.com/office/powerpoint/2010/main" val="3517220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34</a:t>
            </a:fld>
            <a:endParaRPr kumimoji="0" lang="en-US" altLang="zh-TW" sz="1200" dirty="0">
              <a:latin typeface="+mn-lt"/>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Instruction Tuning</a:t>
            </a:r>
          </a:p>
          <a:p>
            <a:pPr lvl="1" eaLnBrk="1" hangingPunct="1">
              <a:spcBef>
                <a:spcPts val="600"/>
              </a:spcBef>
            </a:pPr>
            <a:endParaRPr lang="en-US" altLang="zh-CN" dirty="0"/>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5" name="Picture 4">
            <a:extLst>
              <a:ext uri="{FF2B5EF4-FFF2-40B4-BE49-F238E27FC236}">
                <a16:creationId xmlns:a16="http://schemas.microsoft.com/office/drawing/2014/main" id="{9E95BA64-8C14-0324-2FCA-F4074FCA7C08}"/>
              </a:ext>
            </a:extLst>
          </p:cNvPr>
          <p:cNvPicPr>
            <a:picLocks noChangeAspect="1"/>
          </p:cNvPicPr>
          <p:nvPr/>
        </p:nvPicPr>
        <p:blipFill>
          <a:blip r:embed="rId3"/>
          <a:stretch>
            <a:fillRect/>
          </a:stretch>
        </p:blipFill>
        <p:spPr>
          <a:xfrm>
            <a:off x="1458591" y="2970877"/>
            <a:ext cx="7990209" cy="3201323"/>
          </a:xfrm>
          <a:prstGeom prst="rect">
            <a:avLst/>
          </a:prstGeom>
        </p:spPr>
      </p:pic>
      <p:pic>
        <p:nvPicPr>
          <p:cNvPr id="6" name="Picture 5">
            <a:extLst>
              <a:ext uri="{FF2B5EF4-FFF2-40B4-BE49-F238E27FC236}">
                <a16:creationId xmlns:a16="http://schemas.microsoft.com/office/drawing/2014/main" id="{3AF7A84E-BA22-CA28-5A4B-B30C2D2EC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2037" y="2007804"/>
            <a:ext cx="1223963" cy="736919"/>
          </a:xfrm>
          <a:prstGeom prst="rect">
            <a:avLst/>
          </a:prstGeom>
        </p:spPr>
      </p:pic>
      <p:sp>
        <p:nvSpPr>
          <p:cNvPr id="8" name="TextBox 7">
            <a:extLst>
              <a:ext uri="{FF2B5EF4-FFF2-40B4-BE49-F238E27FC236}">
                <a16:creationId xmlns:a16="http://schemas.microsoft.com/office/drawing/2014/main" id="{65BED026-73E7-10C8-815C-9F87F73AC774}"/>
              </a:ext>
            </a:extLst>
          </p:cNvPr>
          <p:cNvSpPr txBox="1"/>
          <p:nvPr/>
        </p:nvSpPr>
        <p:spPr>
          <a:xfrm>
            <a:off x="6629400" y="2209800"/>
            <a:ext cx="3962400" cy="1015663"/>
          </a:xfrm>
          <a:prstGeom prst="rect">
            <a:avLst/>
          </a:prstGeom>
          <a:noFill/>
        </p:spPr>
        <p:txBody>
          <a:bodyPr wrap="square">
            <a:spAutoFit/>
          </a:bodyPr>
          <a:lstStyle/>
          <a:p>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FLAN</a:t>
            </a:r>
            <a:r>
              <a:rPr lang="en-US" sz="2000" dirty="0">
                <a:latin typeface="Calibri" panose="020F0502020204030204" pitchFamily="34" charset="0"/>
                <a:ea typeface="Calibri" panose="020F0502020204030204" pitchFamily="34" charset="0"/>
                <a:cs typeface="Calibri" panose="020F0502020204030204" pitchFamily="34" charset="0"/>
              </a:rPr>
              <a:t> (Finetuned Language Net) is a</a:t>
            </a:r>
            <a:r>
              <a:rPr lang="zh-CN" alt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decoder-only transformer language model of 137B parameters</a:t>
            </a:r>
          </a:p>
        </p:txBody>
      </p:sp>
    </p:spTree>
    <p:extLst>
      <p:ext uri="{BB962C8B-B14F-4D97-AF65-F5344CB8AC3E}">
        <p14:creationId xmlns:p14="http://schemas.microsoft.com/office/powerpoint/2010/main" val="140547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27981-97B3-E042-7F06-E3657694B2FF}"/>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656F72CB-D649-E9C1-2881-D7E9C713C3D0}"/>
              </a:ext>
            </a:extLst>
          </p:cNvPr>
          <p:cNvSpPr txBox="1">
            <a:spLocks noChangeArrowheads="1"/>
          </p:cNvSpPr>
          <p:nvPr/>
        </p:nvSpPr>
        <p:spPr bwMode="auto">
          <a:xfrm>
            <a:off x="609600" y="1554480"/>
            <a:ext cx="10972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6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500">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500">
                <a:solidFill>
                  <a:srgbClr val="0000CC"/>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500">
                <a:solidFill>
                  <a:srgbClr val="0000CC"/>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9pPr>
          </a:lstStyle>
          <a:p>
            <a:pPr eaLnBrk="1" hangingPunct="1">
              <a:spcBef>
                <a:spcPts val="600"/>
              </a:spcBef>
            </a:pPr>
            <a:r>
              <a:rPr lang="en-US" altLang="zh-CN" kern="0"/>
              <a:t>Instruction Tuning</a:t>
            </a:r>
            <a:endParaRPr lang="en-US" altLang="zh-CN" kern="0" dirty="0"/>
          </a:p>
        </p:txBody>
      </p:sp>
      <p:sp>
        <p:nvSpPr>
          <p:cNvPr id="9219" name="Slide Number Placeholder 4">
            <a:extLst>
              <a:ext uri="{FF2B5EF4-FFF2-40B4-BE49-F238E27FC236}">
                <a16:creationId xmlns:a16="http://schemas.microsoft.com/office/drawing/2014/main" id="{7C651B95-AE69-CA51-61BD-E2FC15BCE0C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35</a:t>
            </a:fld>
            <a:endParaRPr kumimoji="0" lang="en-US" altLang="zh-TW" sz="1200">
              <a:latin typeface="+mn-lt"/>
            </a:endParaRPr>
          </a:p>
        </p:txBody>
      </p:sp>
      <p:sp>
        <p:nvSpPr>
          <p:cNvPr id="9221" name="Rectangle 3">
            <a:extLst>
              <a:ext uri="{FF2B5EF4-FFF2-40B4-BE49-F238E27FC236}">
                <a16:creationId xmlns:a16="http://schemas.microsoft.com/office/drawing/2014/main" id="{3E18A003-BD1C-0185-B04F-6C7624D04480}"/>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2" name="Group 1">
            <a:extLst>
              <a:ext uri="{FF2B5EF4-FFF2-40B4-BE49-F238E27FC236}">
                <a16:creationId xmlns:a16="http://schemas.microsoft.com/office/drawing/2014/main" id="{D105CD7E-98A3-AE65-1EDB-4DC49BB94D85}"/>
              </a:ext>
            </a:extLst>
          </p:cNvPr>
          <p:cNvGrpSpPr/>
          <p:nvPr/>
        </p:nvGrpSpPr>
        <p:grpSpPr>
          <a:xfrm>
            <a:off x="1175086" y="2222260"/>
            <a:ext cx="8959514" cy="3743426"/>
            <a:chOff x="1774479" y="2325001"/>
            <a:chExt cx="8959514" cy="3743426"/>
          </a:xfrm>
        </p:grpSpPr>
        <p:pic>
          <p:nvPicPr>
            <p:cNvPr id="6" name="Picture 5">
              <a:extLst>
                <a:ext uri="{FF2B5EF4-FFF2-40B4-BE49-F238E27FC236}">
                  <a16:creationId xmlns:a16="http://schemas.microsoft.com/office/drawing/2014/main" id="{2E32918E-E9AD-2E28-DA34-3CE02574BCC2}"/>
                </a:ext>
              </a:extLst>
            </p:cNvPr>
            <p:cNvPicPr>
              <a:picLocks noChangeAspect="1"/>
            </p:cNvPicPr>
            <p:nvPr/>
          </p:nvPicPr>
          <p:blipFill>
            <a:blip r:embed="rId3"/>
            <a:stretch>
              <a:fillRect/>
            </a:stretch>
          </p:blipFill>
          <p:spPr>
            <a:xfrm>
              <a:off x="1774480" y="2325001"/>
              <a:ext cx="8959513" cy="2934109"/>
            </a:xfrm>
            <a:prstGeom prst="rect">
              <a:avLst/>
            </a:prstGeom>
          </p:spPr>
        </p:pic>
        <p:sp>
          <p:nvSpPr>
            <p:cNvPr id="5" name="TextBox 4">
              <a:extLst>
                <a:ext uri="{FF2B5EF4-FFF2-40B4-BE49-F238E27FC236}">
                  <a16:creationId xmlns:a16="http://schemas.microsoft.com/office/drawing/2014/main" id="{C4FD67A1-BE09-A100-64C6-4FFB0A88EED0}"/>
                </a:ext>
              </a:extLst>
            </p:cNvPr>
            <p:cNvSpPr txBox="1"/>
            <p:nvPr/>
          </p:nvSpPr>
          <p:spPr>
            <a:xfrm>
              <a:off x="1774479" y="5360541"/>
              <a:ext cx="4158913" cy="707886"/>
            </a:xfrm>
            <a:prstGeom prst="rect">
              <a:avLst/>
            </a:prstGeom>
            <a:noFill/>
          </p:spPr>
          <p:txBody>
            <a:bodyPr wrap="square">
              <a:spAutoFit/>
            </a:bodyPr>
            <a:lstStyle/>
            <a:p>
              <a:pPr algn="ct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Comparing </a:t>
              </a:r>
              <a:r>
                <a:rPr lang="en-US" altLang="zh-CN" sz="2000" b="0" i="0" u="none" strike="noStrike" baseline="0" dirty="0">
                  <a:latin typeface="Calibri" panose="020F0502020204030204" pitchFamily="34" charset="0"/>
                  <a:ea typeface="Calibri" panose="020F0502020204030204" pitchFamily="34" charset="0"/>
                  <a:cs typeface="Calibri" panose="020F0502020204030204" pitchFamily="34" charset="0"/>
                </a:rPr>
                <a:t>I</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nstruction </a:t>
              </a:r>
              <a:r>
                <a:rPr lang="en-US" altLang="zh-CN" sz="2000" dirty="0">
                  <a:latin typeface="Calibri" panose="020F0502020204030204" pitchFamily="34" charset="0"/>
                  <a:ea typeface="Calibri" panose="020F0502020204030204" pitchFamily="34" charset="0"/>
                  <a:cs typeface="Calibri" panose="020F0502020204030204" pitchFamily="34" charset="0"/>
                </a:rPr>
                <a:t>T</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uning with </a:t>
              </a:r>
            </a:p>
            <a:p>
              <a:pPr algn="ct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Pretrain</a:t>
              </a:r>
              <a:r>
                <a:rPr lang="en-US" sz="2000" dirty="0">
                  <a:latin typeface="Calibri" panose="020F0502020204030204" pitchFamily="34" charset="0"/>
                  <a:ea typeface="Calibri" panose="020F0502020204030204" pitchFamily="34" charset="0"/>
                  <a:cs typeface="Calibri" panose="020F0502020204030204" pitchFamily="34" charset="0"/>
                </a:rPr>
                <a:t>/F</a:t>
              </a:r>
              <a:r>
                <a:rPr lang="en-US" sz="2000" b="0" i="0" u="none" strike="noStrike" baseline="0" dirty="0">
                  <a:latin typeface="Calibri" panose="020F0502020204030204" pitchFamily="34" charset="0"/>
                  <a:ea typeface="Calibri" panose="020F0502020204030204" pitchFamily="34" charset="0"/>
                  <a:cs typeface="Calibri" panose="020F0502020204030204" pitchFamily="34" charset="0"/>
                </a:rPr>
                <a:t>inetune and Prompting</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grpSp>
      <p:sp>
        <p:nvSpPr>
          <p:cNvPr id="9" name="TextBox 8">
            <a:extLst>
              <a:ext uri="{FF2B5EF4-FFF2-40B4-BE49-F238E27FC236}">
                <a16:creationId xmlns:a16="http://schemas.microsoft.com/office/drawing/2014/main" id="{1A21F8FA-DFF4-5EDA-37F1-F273E6363849}"/>
              </a:ext>
            </a:extLst>
          </p:cNvPr>
          <p:cNvSpPr txBox="1"/>
          <p:nvPr/>
        </p:nvSpPr>
        <p:spPr>
          <a:xfrm>
            <a:off x="5899484" y="4495800"/>
            <a:ext cx="5759115" cy="1938992"/>
          </a:xfrm>
          <a:prstGeom prst="rect">
            <a:avLst/>
          </a:prstGeom>
          <a:noFill/>
        </p:spPr>
        <p:txBody>
          <a:bodyPr wrap="square">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Instruction tuning combines appealing aspects of both the pretrain/finetune and prompting paradigms by using supervision via finetuning. The empirical results demonstrate promising abilities of language models to perform tasks described purely via instructions.</a:t>
            </a:r>
          </a:p>
        </p:txBody>
      </p:sp>
    </p:spTree>
    <p:extLst>
      <p:ext uri="{BB962C8B-B14F-4D97-AF65-F5344CB8AC3E}">
        <p14:creationId xmlns:p14="http://schemas.microsoft.com/office/powerpoint/2010/main" val="304407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B3EF7-A09D-46F3-626B-D6C01AEF141D}"/>
            </a:ext>
          </a:extLst>
        </p:cNvPr>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CABBADBE-632D-9C6F-0C03-3EBA2AF2647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36</a:t>
            </a:fld>
            <a:endParaRPr kumimoji="0" lang="en-US" altLang="zh-TW" sz="1200">
              <a:latin typeface="+mn-lt"/>
            </a:endParaRPr>
          </a:p>
        </p:txBody>
      </p:sp>
      <p:sp>
        <p:nvSpPr>
          <p:cNvPr id="9221" name="Rectangle 3">
            <a:extLst>
              <a:ext uri="{FF2B5EF4-FFF2-40B4-BE49-F238E27FC236}">
                <a16:creationId xmlns:a16="http://schemas.microsoft.com/office/drawing/2014/main" id="{38C9B7A1-6D04-F562-1AB5-B16B7D5530DC}"/>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3" name="Group 2">
            <a:extLst>
              <a:ext uri="{FF2B5EF4-FFF2-40B4-BE49-F238E27FC236}">
                <a16:creationId xmlns:a16="http://schemas.microsoft.com/office/drawing/2014/main" id="{DB2510A4-4B70-5FF2-5973-DC0F4781A4F8}"/>
              </a:ext>
            </a:extLst>
          </p:cNvPr>
          <p:cNvGrpSpPr/>
          <p:nvPr/>
        </p:nvGrpSpPr>
        <p:grpSpPr>
          <a:xfrm>
            <a:off x="2567705" y="4267200"/>
            <a:ext cx="7356231" cy="2076023"/>
            <a:chOff x="2380996" y="4077412"/>
            <a:chExt cx="7356231" cy="2076023"/>
          </a:xfrm>
        </p:grpSpPr>
        <p:pic>
          <p:nvPicPr>
            <p:cNvPr id="4" name="Picture 3">
              <a:extLst>
                <a:ext uri="{FF2B5EF4-FFF2-40B4-BE49-F238E27FC236}">
                  <a16:creationId xmlns:a16="http://schemas.microsoft.com/office/drawing/2014/main" id="{F6CDC105-7FDB-C08C-580B-3553F305743E}"/>
                </a:ext>
              </a:extLst>
            </p:cNvPr>
            <p:cNvPicPr>
              <a:picLocks noChangeAspect="1"/>
            </p:cNvPicPr>
            <p:nvPr/>
          </p:nvPicPr>
          <p:blipFill>
            <a:blip r:embed="rId3"/>
            <a:stretch>
              <a:fillRect/>
            </a:stretch>
          </p:blipFill>
          <p:spPr>
            <a:xfrm>
              <a:off x="2380996" y="4077412"/>
              <a:ext cx="7356231" cy="1709024"/>
            </a:xfrm>
            <a:prstGeom prst="rect">
              <a:avLst/>
            </a:prstGeom>
          </p:spPr>
        </p:pic>
        <p:sp>
          <p:nvSpPr>
            <p:cNvPr id="7" name="TextBox 6">
              <a:extLst>
                <a:ext uri="{FF2B5EF4-FFF2-40B4-BE49-F238E27FC236}">
                  <a16:creationId xmlns:a16="http://schemas.microsoft.com/office/drawing/2014/main" id="{28C2C1AC-D388-CB1F-1F28-F66CD9AEEC37}"/>
                </a:ext>
              </a:extLst>
            </p:cNvPr>
            <p:cNvSpPr txBox="1"/>
            <p:nvPr/>
          </p:nvSpPr>
          <p:spPr>
            <a:xfrm>
              <a:off x="4839910" y="5753325"/>
              <a:ext cx="2438400"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Instruction Tuning</a:t>
              </a:r>
            </a:p>
          </p:txBody>
        </p:sp>
      </p:grpSp>
      <p:grpSp>
        <p:nvGrpSpPr>
          <p:cNvPr id="10" name="Group 9">
            <a:extLst>
              <a:ext uri="{FF2B5EF4-FFF2-40B4-BE49-F238E27FC236}">
                <a16:creationId xmlns:a16="http://schemas.microsoft.com/office/drawing/2014/main" id="{ADB48001-3E7D-5E97-F470-50477D555F0D}"/>
              </a:ext>
            </a:extLst>
          </p:cNvPr>
          <p:cNvGrpSpPr/>
          <p:nvPr/>
        </p:nvGrpSpPr>
        <p:grpSpPr>
          <a:xfrm>
            <a:off x="2359059" y="1600200"/>
            <a:ext cx="7473882" cy="2441206"/>
            <a:chOff x="2359059" y="1439663"/>
            <a:chExt cx="7473882" cy="2441206"/>
          </a:xfrm>
        </p:grpSpPr>
        <p:pic>
          <p:nvPicPr>
            <p:cNvPr id="11" name="Picture 10">
              <a:extLst>
                <a:ext uri="{FF2B5EF4-FFF2-40B4-BE49-F238E27FC236}">
                  <a16:creationId xmlns:a16="http://schemas.microsoft.com/office/drawing/2014/main" id="{F84DE28D-C19A-A3A8-E080-3E623DDD83FE}"/>
                </a:ext>
              </a:extLst>
            </p:cNvPr>
            <p:cNvPicPr>
              <a:picLocks noChangeAspect="1"/>
            </p:cNvPicPr>
            <p:nvPr/>
          </p:nvPicPr>
          <p:blipFill>
            <a:blip r:embed="rId4"/>
            <a:stretch>
              <a:fillRect/>
            </a:stretch>
          </p:blipFill>
          <p:spPr>
            <a:xfrm>
              <a:off x="2359059" y="1439663"/>
              <a:ext cx="7473882" cy="2229161"/>
            </a:xfrm>
            <a:prstGeom prst="rect">
              <a:avLst/>
            </a:prstGeom>
          </p:spPr>
        </p:pic>
        <p:sp>
          <p:nvSpPr>
            <p:cNvPr id="12" name="TextBox 11">
              <a:extLst>
                <a:ext uri="{FF2B5EF4-FFF2-40B4-BE49-F238E27FC236}">
                  <a16:creationId xmlns:a16="http://schemas.microsoft.com/office/drawing/2014/main" id="{DC261C48-FF85-23DB-EBEF-4BC55352297F}"/>
                </a:ext>
              </a:extLst>
            </p:cNvPr>
            <p:cNvSpPr txBox="1">
              <a:spLocks noChangeAspect="1"/>
            </p:cNvSpPr>
            <p:nvPr/>
          </p:nvSpPr>
          <p:spPr>
            <a:xfrm>
              <a:off x="4952998" y="3480759"/>
              <a:ext cx="2585643"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Task-based Fine-</a:t>
              </a: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Tuning</a:t>
              </a:r>
            </a:p>
          </p:txBody>
        </p:sp>
      </p:grpSp>
    </p:spTree>
    <p:extLst>
      <p:ext uri="{BB962C8B-B14F-4D97-AF65-F5344CB8AC3E}">
        <p14:creationId xmlns:p14="http://schemas.microsoft.com/office/powerpoint/2010/main" val="3747099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0CFCD407-874A-A33C-5676-E301C1CBA44D}"/>
              </a:ext>
            </a:extLst>
          </p:cNvPr>
          <p:cNvSpPr txBox="1">
            <a:spLocks noChangeArrowheads="1"/>
          </p:cNvSpPr>
          <p:nvPr/>
        </p:nvSpPr>
        <p:spPr bwMode="auto">
          <a:xfrm>
            <a:off x="609600" y="1554480"/>
            <a:ext cx="10972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6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500">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500">
                <a:solidFill>
                  <a:srgbClr val="0000CC"/>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500">
                <a:solidFill>
                  <a:srgbClr val="0000CC"/>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9pPr>
          </a:lstStyle>
          <a:p>
            <a:pPr eaLnBrk="1" hangingPunct="1">
              <a:spcBef>
                <a:spcPts val="600"/>
              </a:spcBef>
            </a:pPr>
            <a:r>
              <a:rPr lang="en-US" altLang="zh-CN" kern="0" dirty="0"/>
              <a:t>Instruction Tuning</a:t>
            </a:r>
          </a:p>
          <a:p>
            <a:pPr lvl="1" eaLnBrk="1" hangingPunct="1">
              <a:spcBef>
                <a:spcPts val="600"/>
              </a:spcBef>
            </a:pPr>
            <a:r>
              <a:rPr lang="en-US" altLang="zh-CN" kern="0" dirty="0"/>
              <a:t>Instruction tuning (short for instruction finetuning, and sometimes even short-ended to instruct tuning) is a method for making an LLM better at </a:t>
            </a:r>
            <a:r>
              <a:rPr lang="en-US" altLang="zh-CN" kern="0" dirty="0">
                <a:solidFill>
                  <a:srgbClr val="FF0000"/>
                </a:solidFill>
              </a:rPr>
              <a:t>following instructions</a:t>
            </a:r>
            <a:r>
              <a:rPr lang="en-US" altLang="zh-CN" kern="0" dirty="0"/>
              <a:t>. It involves taking a base pretrained LLM and continue training it to follow instructions for a range of tasks, by finetuning it on a corpus of instructions and responses, by using the same language modeling objective used to train the original model. </a:t>
            </a:r>
          </a:p>
          <a:p>
            <a:pPr lvl="1" eaLnBrk="1" hangingPunct="1">
              <a:spcBef>
                <a:spcPts val="600"/>
              </a:spcBef>
            </a:pPr>
            <a:r>
              <a:rPr lang="en-US" altLang="zh-CN" kern="0" dirty="0"/>
              <a:t>The resulting model not only learns those tasks, but also engages in a form of </a:t>
            </a:r>
            <a:r>
              <a:rPr lang="en-US" altLang="zh-CN" kern="0" dirty="0">
                <a:solidFill>
                  <a:srgbClr val="FF0000"/>
                </a:solidFill>
              </a:rPr>
              <a:t>meta-learning</a:t>
            </a:r>
            <a:r>
              <a:rPr lang="en-US" altLang="zh-CN" kern="0" dirty="0"/>
              <a:t>, i.e., it improves its ability to follow instructions generally.</a:t>
            </a:r>
          </a:p>
          <a:p>
            <a:pPr lvl="1" eaLnBrk="1" hangingPunct="1">
              <a:spcBef>
                <a:spcPts val="600"/>
              </a:spcBef>
            </a:pPr>
            <a:endParaRPr lang="en-US" altLang="zh-CN" kern="0" dirty="0"/>
          </a:p>
        </p:txBody>
      </p:sp>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37</a:t>
            </a:fld>
            <a:endParaRPr kumimoji="0" lang="en-US" altLang="zh-TW" sz="1200">
              <a:latin typeface="+mn-lt"/>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Tree>
    <p:extLst>
      <p:ext uri="{BB962C8B-B14F-4D97-AF65-F5344CB8AC3E}">
        <p14:creationId xmlns:p14="http://schemas.microsoft.com/office/powerpoint/2010/main" val="3010124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InstructGPT:</a:t>
            </a:r>
            <a:r>
              <a:rPr lang="zh-CN" altLang="en-US" dirty="0"/>
              <a:t> </a:t>
            </a:r>
            <a:r>
              <a:rPr lang="en-US" altLang="zh-CN" dirty="0"/>
              <a:t>T</a:t>
            </a:r>
            <a:r>
              <a:rPr lang="en-US" dirty="0"/>
              <a:t>rained with Humans in the Loop</a:t>
            </a:r>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0"/>
              </a:spcBef>
            </a:pPr>
            <a:r>
              <a:rPr lang="en-US" altLang="zh-CN" dirty="0"/>
              <a:t>Instruction Tuning (aka. Instruction Finetuning and Instruct Tuning)</a:t>
            </a:r>
          </a:p>
          <a:p>
            <a:pPr lvl="2" eaLnBrk="1" hangingPunct="1">
              <a:spcBef>
                <a:spcPts val="600"/>
              </a:spcBef>
            </a:pPr>
            <a:r>
              <a:rPr lang="en-US" altLang="zh-CN" dirty="0"/>
              <a:t>Model Alignment: Align language models to follow instructions.</a:t>
            </a:r>
          </a:p>
          <a:p>
            <a:pPr lvl="1" eaLnBrk="1" hangingPunct="1">
              <a:spcBef>
                <a:spcPts val="600"/>
              </a:spcBef>
            </a:pPr>
            <a:r>
              <a:rPr lang="en-US" dirty="0"/>
              <a:t>Reinforcement Learning from Human Feedback (RLHF) or DPO</a:t>
            </a:r>
            <a:endParaRPr lang="en-US" altLang="zh-CN" dirty="0"/>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6" name="Picture 5">
            <a:extLst>
              <a:ext uri="{FF2B5EF4-FFF2-40B4-BE49-F238E27FC236}">
                <a16:creationId xmlns:a16="http://schemas.microsoft.com/office/drawing/2014/main" id="{BE02C851-3450-DA53-6AD6-5F29CCB51D20}"/>
              </a:ext>
            </a:extLst>
          </p:cNvPr>
          <p:cNvPicPr>
            <a:picLocks noChangeAspect="1"/>
          </p:cNvPicPr>
          <p:nvPr/>
        </p:nvPicPr>
        <p:blipFill>
          <a:blip r:embed="rId3"/>
          <a:stretch>
            <a:fillRect/>
          </a:stretch>
        </p:blipFill>
        <p:spPr>
          <a:xfrm>
            <a:off x="2121615" y="2224659"/>
            <a:ext cx="7948770" cy="2728341"/>
          </a:xfrm>
          <a:prstGeom prst="rect">
            <a:avLst/>
          </a:prstGeom>
        </p:spPr>
      </p:pic>
    </p:spTree>
    <p:extLst>
      <p:ext uri="{BB962C8B-B14F-4D97-AF65-F5344CB8AC3E}">
        <p14:creationId xmlns:p14="http://schemas.microsoft.com/office/powerpoint/2010/main" val="4171308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2DF8B3-28D7-A94B-8A86-6D9D13366676}"/>
              </a:ext>
            </a:extLst>
          </p:cNvPr>
          <p:cNvPicPr>
            <a:picLocks noChangeAspect="1"/>
          </p:cNvPicPr>
          <p:nvPr/>
        </p:nvPicPr>
        <p:blipFill>
          <a:blip r:embed="rId3"/>
          <a:stretch>
            <a:fillRect/>
          </a:stretch>
        </p:blipFill>
        <p:spPr>
          <a:xfrm>
            <a:off x="1143000" y="1389486"/>
            <a:ext cx="9144000" cy="5392314"/>
          </a:xfrm>
          <a:prstGeom prst="rect">
            <a:avLst/>
          </a:prstGeom>
        </p:spPr>
      </p:pic>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
        <p:nvSpPr>
          <p:cNvPr id="5" name="Freeform: Shape 4">
            <a:extLst>
              <a:ext uri="{FF2B5EF4-FFF2-40B4-BE49-F238E27FC236}">
                <a16:creationId xmlns:a16="http://schemas.microsoft.com/office/drawing/2014/main" id="{5E588E85-8983-E302-D09A-5CF2F875F71E}"/>
              </a:ext>
            </a:extLst>
          </p:cNvPr>
          <p:cNvSpPr/>
          <p:nvPr/>
        </p:nvSpPr>
        <p:spPr bwMode="auto">
          <a:xfrm>
            <a:off x="3199660" y="3733800"/>
            <a:ext cx="5182340" cy="1690456"/>
          </a:xfrm>
          <a:custGeom>
            <a:avLst/>
            <a:gdLst>
              <a:gd name="connsiteX0" fmla="*/ 0 w 5078027"/>
              <a:gd name="connsiteY0" fmla="*/ 2929631 h 2929631"/>
              <a:gd name="connsiteX1" fmla="*/ 2583402 w 5078027"/>
              <a:gd name="connsiteY1" fmla="*/ 736847 h 2929631"/>
              <a:gd name="connsiteX2" fmla="*/ 5078027 w 5078027"/>
              <a:gd name="connsiteY2" fmla="*/ 0 h 2929631"/>
              <a:gd name="connsiteX3" fmla="*/ 5078027 w 5078027"/>
              <a:gd name="connsiteY3" fmla="*/ 0 h 2929631"/>
            </a:gdLst>
            <a:ahLst/>
            <a:cxnLst>
              <a:cxn ang="0">
                <a:pos x="connsiteX0" y="connsiteY0"/>
              </a:cxn>
              <a:cxn ang="0">
                <a:pos x="connsiteX1" y="connsiteY1"/>
              </a:cxn>
              <a:cxn ang="0">
                <a:pos x="connsiteX2" y="connsiteY2"/>
              </a:cxn>
              <a:cxn ang="0">
                <a:pos x="connsiteX3" y="connsiteY3"/>
              </a:cxn>
            </a:cxnLst>
            <a:rect l="l" t="t" r="r" b="b"/>
            <a:pathLst>
              <a:path w="5078027" h="2929631">
                <a:moveTo>
                  <a:pt x="0" y="2929631"/>
                </a:moveTo>
                <a:cubicBezTo>
                  <a:pt x="868532" y="2077375"/>
                  <a:pt x="1737064" y="1225119"/>
                  <a:pt x="2583402" y="736847"/>
                </a:cubicBezTo>
                <a:cubicBezTo>
                  <a:pt x="3429740" y="248575"/>
                  <a:pt x="5078027" y="0"/>
                  <a:pt x="5078027" y="0"/>
                </a:cubicBezTo>
                <a:lnTo>
                  <a:pt x="5078027" y="0"/>
                </a:lnTo>
              </a:path>
            </a:pathLst>
          </a:custGeom>
          <a:noFill/>
          <a:ln w="279400" cap="flat" cmpd="sng" algn="ctr">
            <a:solidFill>
              <a:srgbClr val="3399FF">
                <a:alpha val="40000"/>
              </a:srgbClr>
            </a:solidFill>
            <a:prstDash val="solid"/>
            <a:miter lim="800000"/>
            <a:headEnd type="none" w="med" len="med"/>
            <a:tailEnd type="arrow"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a:ln>
                <a:noFill/>
              </a:ln>
              <a:solidFill>
                <a:srgbClr val="000000"/>
              </a:solidFill>
              <a:effectLst/>
              <a:uLnTx/>
              <a:uFillTx/>
              <a:latin typeface="Arial" charset="0"/>
              <a:ea typeface="新細明體" panose="02020500000000000000" pitchFamily="18" charset="-120"/>
              <a:cs typeface="+mn-cs"/>
            </a:endParaRPr>
          </a:p>
        </p:txBody>
      </p:sp>
      <p:sp>
        <p:nvSpPr>
          <p:cNvPr id="8" name="Freeform: Shape 7">
            <a:extLst>
              <a:ext uri="{FF2B5EF4-FFF2-40B4-BE49-F238E27FC236}">
                <a16:creationId xmlns:a16="http://schemas.microsoft.com/office/drawing/2014/main" id="{7E2FECCB-F12C-DB4B-9B34-DDB01B555728}"/>
              </a:ext>
            </a:extLst>
          </p:cNvPr>
          <p:cNvSpPr/>
          <p:nvPr/>
        </p:nvSpPr>
        <p:spPr bwMode="auto">
          <a:xfrm>
            <a:off x="6517105" y="5370897"/>
            <a:ext cx="1857676" cy="654518"/>
          </a:xfrm>
          <a:custGeom>
            <a:avLst/>
            <a:gdLst>
              <a:gd name="connsiteX0" fmla="*/ 0 w 1857676"/>
              <a:gd name="connsiteY0" fmla="*/ 654518 h 654518"/>
              <a:gd name="connsiteX1" fmla="*/ 972152 w 1857676"/>
              <a:gd name="connsiteY1" fmla="*/ 587141 h 654518"/>
              <a:gd name="connsiteX2" fmla="*/ 1857676 w 1857676"/>
              <a:gd name="connsiteY2" fmla="*/ 0 h 654518"/>
              <a:gd name="connsiteX3" fmla="*/ 1857676 w 1857676"/>
              <a:gd name="connsiteY3" fmla="*/ 0 h 654518"/>
            </a:gdLst>
            <a:ahLst/>
            <a:cxnLst>
              <a:cxn ang="0">
                <a:pos x="connsiteX0" y="connsiteY0"/>
              </a:cxn>
              <a:cxn ang="0">
                <a:pos x="connsiteX1" y="connsiteY1"/>
              </a:cxn>
              <a:cxn ang="0">
                <a:pos x="connsiteX2" y="connsiteY2"/>
              </a:cxn>
              <a:cxn ang="0">
                <a:pos x="connsiteX3" y="connsiteY3"/>
              </a:cxn>
            </a:cxnLst>
            <a:rect l="l" t="t" r="r" b="b"/>
            <a:pathLst>
              <a:path w="1857676" h="654518">
                <a:moveTo>
                  <a:pt x="0" y="654518"/>
                </a:moveTo>
                <a:lnTo>
                  <a:pt x="972152" y="587141"/>
                </a:lnTo>
                <a:cubicBezTo>
                  <a:pt x="1281765" y="478055"/>
                  <a:pt x="1857676" y="0"/>
                  <a:pt x="1857676" y="0"/>
                </a:cubicBezTo>
                <a:lnTo>
                  <a:pt x="1857676" y="0"/>
                </a:lnTo>
              </a:path>
            </a:pathLst>
          </a:custGeom>
          <a:noFill/>
          <a:ln w="254000" cap="flat" cmpd="sng" algn="ctr">
            <a:solidFill>
              <a:srgbClr val="FFCCFF">
                <a:alpha val="60000"/>
              </a:srgbClr>
            </a:solidFill>
            <a:prstDash val="solid"/>
            <a:miter lim="800000"/>
            <a:headEnd type="none" w="med" len="med"/>
            <a:tailEnd type="arrow"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a:ln>
                <a:noFill/>
              </a:ln>
              <a:solidFill>
                <a:srgbClr val="000000"/>
              </a:solidFill>
              <a:effectLst/>
              <a:uLnTx/>
              <a:uFillTx/>
              <a:latin typeface="Arial" charset="0"/>
              <a:ea typeface="新細明體" panose="02020500000000000000" pitchFamily="18" charset="-120"/>
              <a:cs typeface="+mn-cs"/>
            </a:endParaRPr>
          </a:p>
        </p:txBody>
      </p:sp>
      <p:grpSp>
        <p:nvGrpSpPr>
          <p:cNvPr id="6" name="Group 5">
            <a:extLst>
              <a:ext uri="{FF2B5EF4-FFF2-40B4-BE49-F238E27FC236}">
                <a16:creationId xmlns:a16="http://schemas.microsoft.com/office/drawing/2014/main" id="{2976626A-D9E6-ED6E-25C9-8E83A2D9B431}"/>
              </a:ext>
            </a:extLst>
          </p:cNvPr>
          <p:cNvGrpSpPr/>
          <p:nvPr/>
        </p:nvGrpSpPr>
        <p:grpSpPr>
          <a:xfrm>
            <a:off x="555344" y="5029200"/>
            <a:ext cx="2416456" cy="1506585"/>
            <a:chOff x="1407599" y="709321"/>
            <a:chExt cx="2416456" cy="1506585"/>
          </a:xfrm>
        </p:grpSpPr>
        <p:sp>
          <p:nvSpPr>
            <p:cNvPr id="7" name="矩形 3">
              <a:extLst>
                <a:ext uri="{FF2B5EF4-FFF2-40B4-BE49-F238E27FC236}">
                  <a16:creationId xmlns:a16="http://schemas.microsoft.com/office/drawing/2014/main" id="{808C78EF-A63D-E2A2-7F4B-741B6E9EC8BB}"/>
                </a:ext>
              </a:extLst>
            </p:cNvPr>
            <p:cNvSpPr/>
            <p:nvPr/>
          </p:nvSpPr>
          <p:spPr>
            <a:xfrm>
              <a:off x="1407599" y="1508020"/>
              <a:ext cx="2242111"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effectLst/>
                  <a:uLnTx/>
                  <a:uFillTx/>
                  <a:latin typeface="Calibri" panose="020F0502020204030204" pitchFamily="34" charset="0"/>
                  <a:ea typeface="新細明體" panose="02020500000000000000" pitchFamily="18" charset="-120"/>
                  <a:cs typeface="Calibri" panose="020F0502020204030204" pitchFamily="34" charset="0"/>
                </a:rPr>
                <a:t>Supervised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effectLst/>
                  <a:uLnTx/>
                  <a:uFillTx/>
                  <a:latin typeface="Calibri" panose="020F0502020204030204" pitchFamily="34" charset="0"/>
                  <a:ea typeface="新細明體" panose="02020500000000000000" pitchFamily="18" charset="-120"/>
                  <a:cs typeface="Calibri" panose="020F0502020204030204" pitchFamily="34" charset="0"/>
                </a:rPr>
                <a:t>Fine-Turning (SFT)</a:t>
              </a:r>
              <a:endParaRPr kumimoji="1" lang="en-US" sz="2000" b="0" i="0" u="none" strike="noStrike" kern="1200" cap="none" spc="0" normalizeH="0" baseline="0" noProof="0" dirty="0">
                <a:ln>
                  <a:noFill/>
                </a:ln>
                <a:effectLst/>
                <a:uLnTx/>
                <a:uFillTx/>
                <a:latin typeface="Calibri" panose="020F0502020204030204" pitchFamily="34" charset="0"/>
                <a:ea typeface="新細明體" panose="02020500000000000000" pitchFamily="18" charset="-120"/>
                <a:cs typeface="Calibri" panose="020F0502020204030204" pitchFamily="34" charset="0"/>
              </a:endParaRPr>
            </a:p>
          </p:txBody>
        </p:sp>
        <p:cxnSp>
          <p:nvCxnSpPr>
            <p:cNvPr id="9" name="Straight Arrow Connector 8">
              <a:extLst>
                <a:ext uri="{FF2B5EF4-FFF2-40B4-BE49-F238E27FC236}">
                  <a16:creationId xmlns:a16="http://schemas.microsoft.com/office/drawing/2014/main" id="{474CD1B6-B5B3-94AD-13CA-AC3C39523639}"/>
                </a:ext>
              </a:extLst>
            </p:cNvPr>
            <p:cNvCxnSpPr>
              <a:cxnSpLocks/>
            </p:cNvCxnSpPr>
            <p:nvPr/>
          </p:nvCxnSpPr>
          <p:spPr bwMode="auto">
            <a:xfrm flipV="1">
              <a:off x="3213715" y="709321"/>
              <a:ext cx="610340" cy="79869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grpSp>
        <p:nvGrpSpPr>
          <p:cNvPr id="18" name="Group 17">
            <a:extLst>
              <a:ext uri="{FF2B5EF4-FFF2-40B4-BE49-F238E27FC236}">
                <a16:creationId xmlns:a16="http://schemas.microsoft.com/office/drawing/2014/main" id="{440E4D02-6CE8-FA64-96B0-CF78BC088092}"/>
              </a:ext>
            </a:extLst>
          </p:cNvPr>
          <p:cNvGrpSpPr/>
          <p:nvPr/>
        </p:nvGrpSpPr>
        <p:grpSpPr>
          <a:xfrm>
            <a:off x="9525000" y="1676400"/>
            <a:ext cx="1981682" cy="1905000"/>
            <a:chOff x="9753600" y="1676400"/>
            <a:chExt cx="1981682" cy="1905000"/>
          </a:xfrm>
        </p:grpSpPr>
        <p:sp>
          <p:nvSpPr>
            <p:cNvPr id="11" name="TextBox 10">
              <a:extLst>
                <a:ext uri="{FF2B5EF4-FFF2-40B4-BE49-F238E27FC236}">
                  <a16:creationId xmlns:a16="http://schemas.microsoft.com/office/drawing/2014/main" id="{42C08400-4B84-9214-5221-05E1F90DB533}"/>
                </a:ext>
              </a:extLst>
            </p:cNvPr>
            <p:cNvSpPr txBox="1"/>
            <p:nvPr/>
          </p:nvSpPr>
          <p:spPr>
            <a:xfrm>
              <a:off x="9905518" y="1676400"/>
              <a:ext cx="1829764" cy="707886"/>
            </a:xfrm>
            <a:prstGeom prst="rect">
              <a:avLst/>
            </a:prstGeom>
            <a:noFill/>
          </p:spPr>
          <p:txBody>
            <a:bodyPr wrap="square">
              <a:spAutoFit/>
            </a:bodyPr>
            <a:lstStyle/>
            <a:p>
              <a:pPr algn="ctr">
                <a:defRPr/>
              </a:pPr>
              <a:r>
                <a:rPr lang="en-US" sz="2000" dirty="0">
                  <a:latin typeface="Calibri" panose="020F0502020204030204" pitchFamily="34" charset="0"/>
                  <a:cs typeface="Calibri" panose="020F0502020204030204" pitchFamily="34" charset="0"/>
                </a:rPr>
                <a:t>Proximal Policy Optimization</a:t>
              </a:r>
            </a:p>
          </p:txBody>
        </p:sp>
        <p:cxnSp>
          <p:nvCxnSpPr>
            <p:cNvPr id="12" name="Straight Arrow Connector 11">
              <a:extLst>
                <a:ext uri="{FF2B5EF4-FFF2-40B4-BE49-F238E27FC236}">
                  <a16:creationId xmlns:a16="http://schemas.microsoft.com/office/drawing/2014/main" id="{FBED0CEF-07E3-0D77-BFE8-AC7C674C7A49}"/>
                </a:ext>
              </a:extLst>
            </p:cNvPr>
            <p:cNvCxnSpPr>
              <a:cxnSpLocks/>
              <a:stCxn id="11" idx="2"/>
            </p:cNvCxnSpPr>
            <p:nvPr/>
          </p:nvCxnSpPr>
          <p:spPr bwMode="auto">
            <a:xfrm flipH="1">
              <a:off x="9753600" y="2384286"/>
              <a:ext cx="1066800" cy="1197114"/>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spTree>
    <p:extLst>
      <p:ext uri="{BB962C8B-B14F-4D97-AF65-F5344CB8AC3E}">
        <p14:creationId xmlns:p14="http://schemas.microsoft.com/office/powerpoint/2010/main" val="360426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Pre-Trained Language Models (PLM) </a:t>
            </a: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8" name="Group 7">
            <a:extLst>
              <a:ext uri="{FF2B5EF4-FFF2-40B4-BE49-F238E27FC236}">
                <a16:creationId xmlns:a16="http://schemas.microsoft.com/office/drawing/2014/main" id="{FBC6BDCF-56B9-1985-E8A3-790815FB1100}"/>
              </a:ext>
            </a:extLst>
          </p:cNvPr>
          <p:cNvGrpSpPr/>
          <p:nvPr/>
        </p:nvGrpSpPr>
        <p:grpSpPr>
          <a:xfrm>
            <a:off x="7831583" y="1844916"/>
            <a:ext cx="2304289" cy="3473844"/>
            <a:chOff x="7757350" y="2047263"/>
            <a:chExt cx="2304289" cy="3473844"/>
          </a:xfrm>
        </p:grpSpPr>
        <p:grpSp>
          <p:nvGrpSpPr>
            <p:cNvPr id="26" name="Group 25">
              <a:extLst>
                <a:ext uri="{FF2B5EF4-FFF2-40B4-BE49-F238E27FC236}">
                  <a16:creationId xmlns:a16="http://schemas.microsoft.com/office/drawing/2014/main" id="{E553E700-B557-9C8C-96AD-122D2DC75459}"/>
                </a:ext>
              </a:extLst>
            </p:cNvPr>
            <p:cNvGrpSpPr/>
            <p:nvPr/>
          </p:nvGrpSpPr>
          <p:grpSpPr>
            <a:xfrm>
              <a:off x="7757350" y="3068343"/>
              <a:ext cx="2273935" cy="2452764"/>
              <a:chOff x="4519930" y="3033636"/>
              <a:chExt cx="2273935" cy="2452764"/>
            </a:xfrm>
          </p:grpSpPr>
          <p:pic>
            <p:nvPicPr>
              <p:cNvPr id="15" name="Picture 14">
                <a:extLst>
                  <a:ext uri="{FF2B5EF4-FFF2-40B4-BE49-F238E27FC236}">
                    <a16:creationId xmlns:a16="http://schemas.microsoft.com/office/drawing/2014/main" id="{998B94DB-4025-ACC2-3A37-50E66302EE0F}"/>
                  </a:ext>
                </a:extLst>
              </p:cNvPr>
              <p:cNvPicPr>
                <a:picLocks noChangeAspect="1"/>
              </p:cNvPicPr>
              <p:nvPr/>
            </p:nvPicPr>
            <p:blipFill>
              <a:blip r:embed="rId3"/>
              <a:stretch>
                <a:fillRect/>
              </a:stretch>
            </p:blipFill>
            <p:spPr>
              <a:xfrm>
                <a:off x="4519930" y="3652581"/>
                <a:ext cx="2273935" cy="1833819"/>
              </a:xfrm>
              <a:prstGeom prst="rect">
                <a:avLst/>
              </a:prstGeom>
            </p:spPr>
          </p:pic>
          <p:grpSp>
            <p:nvGrpSpPr>
              <p:cNvPr id="24" name="Group 23">
                <a:extLst>
                  <a:ext uri="{FF2B5EF4-FFF2-40B4-BE49-F238E27FC236}">
                    <a16:creationId xmlns:a16="http://schemas.microsoft.com/office/drawing/2014/main" id="{AFFD5304-6938-9D23-CAEA-DDDCC131BEC6}"/>
                  </a:ext>
                </a:extLst>
              </p:cNvPr>
              <p:cNvGrpSpPr/>
              <p:nvPr/>
            </p:nvGrpSpPr>
            <p:grpSpPr>
              <a:xfrm>
                <a:off x="4912469" y="3033636"/>
                <a:ext cx="1500396" cy="547764"/>
                <a:chOff x="4660266" y="2927597"/>
                <a:chExt cx="1500396" cy="547764"/>
              </a:xfrm>
            </p:grpSpPr>
            <p:pic>
              <p:nvPicPr>
                <p:cNvPr id="20" name="Picture 19">
                  <a:extLst>
                    <a:ext uri="{FF2B5EF4-FFF2-40B4-BE49-F238E27FC236}">
                      <a16:creationId xmlns:a16="http://schemas.microsoft.com/office/drawing/2014/main" id="{BED3917D-1F82-C244-5EEA-CCBD7BF2D105}"/>
                    </a:ext>
                  </a:extLst>
                </p:cNvPr>
                <p:cNvPicPr>
                  <a:picLocks noChangeAspect="1"/>
                </p:cNvPicPr>
                <p:nvPr/>
              </p:nvPicPr>
              <p:blipFill>
                <a:blip r:embed="rId4"/>
                <a:stretch>
                  <a:fillRect/>
                </a:stretch>
              </p:blipFill>
              <p:spPr>
                <a:xfrm>
                  <a:off x="4660266" y="2927597"/>
                  <a:ext cx="557290" cy="547764"/>
                </a:xfrm>
                <a:prstGeom prst="rect">
                  <a:avLst/>
                </a:prstGeom>
              </p:spPr>
            </p:pic>
            <p:pic>
              <p:nvPicPr>
                <p:cNvPr id="22" name="Picture 21">
                  <a:extLst>
                    <a:ext uri="{FF2B5EF4-FFF2-40B4-BE49-F238E27FC236}">
                      <a16:creationId xmlns:a16="http://schemas.microsoft.com/office/drawing/2014/main" id="{5839A595-9B70-D179-B1E2-A0AEB004A943}"/>
                    </a:ext>
                  </a:extLst>
                </p:cNvPr>
                <p:cNvPicPr>
                  <a:picLocks noChangeAspect="1"/>
                </p:cNvPicPr>
                <p:nvPr/>
              </p:nvPicPr>
              <p:blipFill>
                <a:blip r:embed="rId5"/>
                <a:stretch>
                  <a:fillRect/>
                </a:stretch>
              </p:blipFill>
              <p:spPr>
                <a:xfrm>
                  <a:off x="5217556" y="3083046"/>
                  <a:ext cx="943106" cy="282932"/>
                </a:xfrm>
                <a:prstGeom prst="rect">
                  <a:avLst/>
                </a:prstGeom>
              </p:spPr>
            </p:pic>
          </p:grpSp>
        </p:grpSp>
        <p:sp>
          <p:nvSpPr>
            <p:cNvPr id="4" name="AutoShape 13">
              <a:extLst>
                <a:ext uri="{FF2B5EF4-FFF2-40B4-BE49-F238E27FC236}">
                  <a16:creationId xmlns:a16="http://schemas.microsoft.com/office/drawing/2014/main" id="{ABF8E508-4294-36E0-8952-301852DA7A83}"/>
                </a:ext>
              </a:extLst>
            </p:cNvPr>
            <p:cNvSpPr>
              <a:spLocks noChangeArrowheads="1"/>
            </p:cNvSpPr>
            <p:nvPr/>
          </p:nvSpPr>
          <p:spPr bwMode="auto">
            <a:xfrm>
              <a:off x="8184151" y="2047263"/>
              <a:ext cx="1877488" cy="822960"/>
            </a:xfrm>
            <a:prstGeom prst="wedgeRoundRectCallout">
              <a:avLst>
                <a:gd name="adj1" fmla="val -41372"/>
                <a:gd name="adj2" fmla="val 64850"/>
                <a:gd name="adj3" fmla="val 16667"/>
              </a:avLst>
            </a:prstGeom>
            <a:solidFill>
              <a:srgbClr val="FFFFCC"/>
            </a:solidFill>
            <a:ln w="9525">
              <a:solidFill>
                <a:srgbClr val="CC9900"/>
              </a:solidFill>
              <a:miter lim="800000"/>
              <a:headEnd/>
              <a:tailEnd/>
            </a:ln>
          </p:spPr>
          <p:txBody>
            <a:bodyPr anchor="ct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Transformer Decoder</a:t>
              </a:r>
              <a:endParaRPr kumimoji="1" lang="en-US" altLang="zh-TW"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grpSp>
      <p:pic>
        <p:nvPicPr>
          <p:cNvPr id="2" name="Picture 1">
            <a:extLst>
              <a:ext uri="{FF2B5EF4-FFF2-40B4-BE49-F238E27FC236}">
                <a16:creationId xmlns:a16="http://schemas.microsoft.com/office/drawing/2014/main" id="{46E772DA-F95D-EAC1-E128-D5E3A93BD566}"/>
              </a:ext>
            </a:extLst>
          </p:cNvPr>
          <p:cNvPicPr>
            <a:picLocks noChangeAspect="1"/>
          </p:cNvPicPr>
          <p:nvPr/>
        </p:nvPicPr>
        <p:blipFill rotWithShape="1">
          <a:blip r:embed="rId6"/>
          <a:srcRect r="53597"/>
          <a:stretch/>
        </p:blipFill>
        <p:spPr>
          <a:xfrm>
            <a:off x="4600071" y="2084239"/>
            <a:ext cx="1392705" cy="4148921"/>
          </a:xfrm>
          <a:prstGeom prst="rect">
            <a:avLst/>
          </a:prstGeom>
        </p:spPr>
      </p:pic>
      <p:pic>
        <p:nvPicPr>
          <p:cNvPr id="6" name="Picture 5">
            <a:extLst>
              <a:ext uri="{FF2B5EF4-FFF2-40B4-BE49-F238E27FC236}">
                <a16:creationId xmlns:a16="http://schemas.microsoft.com/office/drawing/2014/main" id="{68F0BA48-5FDA-B2FB-392B-B1BF75FF5E7F}"/>
              </a:ext>
            </a:extLst>
          </p:cNvPr>
          <p:cNvPicPr>
            <a:picLocks noChangeAspect="1"/>
          </p:cNvPicPr>
          <p:nvPr/>
        </p:nvPicPr>
        <p:blipFill rotWithShape="1">
          <a:blip r:embed="rId6"/>
          <a:srcRect l="46160"/>
          <a:stretch/>
        </p:blipFill>
        <p:spPr>
          <a:xfrm>
            <a:off x="5927884" y="2089550"/>
            <a:ext cx="1615916" cy="4148921"/>
          </a:xfrm>
          <a:prstGeom prst="rect">
            <a:avLst/>
          </a:prstGeom>
        </p:spPr>
      </p:pic>
      <p:grpSp>
        <p:nvGrpSpPr>
          <p:cNvPr id="7" name="Group 6">
            <a:extLst>
              <a:ext uri="{FF2B5EF4-FFF2-40B4-BE49-F238E27FC236}">
                <a16:creationId xmlns:a16="http://schemas.microsoft.com/office/drawing/2014/main" id="{7BCC0879-6AB7-99E0-06FC-10D464A3298D}"/>
              </a:ext>
            </a:extLst>
          </p:cNvPr>
          <p:cNvGrpSpPr/>
          <p:nvPr/>
        </p:nvGrpSpPr>
        <p:grpSpPr>
          <a:xfrm>
            <a:off x="1817540" y="2422414"/>
            <a:ext cx="3664500" cy="2885255"/>
            <a:chOff x="1817540" y="2654274"/>
            <a:chExt cx="3664500" cy="2885255"/>
          </a:xfrm>
        </p:grpSpPr>
        <p:grpSp>
          <p:nvGrpSpPr>
            <p:cNvPr id="25" name="Group 24">
              <a:extLst>
                <a:ext uri="{FF2B5EF4-FFF2-40B4-BE49-F238E27FC236}">
                  <a16:creationId xmlns:a16="http://schemas.microsoft.com/office/drawing/2014/main" id="{CEE4B44B-71FF-A117-6F84-318911EAA5D4}"/>
                </a:ext>
              </a:extLst>
            </p:cNvPr>
            <p:cNvGrpSpPr/>
            <p:nvPr/>
          </p:nvGrpSpPr>
          <p:grpSpPr>
            <a:xfrm>
              <a:off x="1817540" y="2743200"/>
              <a:ext cx="2133898" cy="2796329"/>
              <a:chOff x="2596833" y="2573032"/>
              <a:chExt cx="2133898" cy="2796329"/>
            </a:xfrm>
          </p:grpSpPr>
          <p:pic>
            <p:nvPicPr>
              <p:cNvPr id="3" name="Picture 2">
                <a:extLst>
                  <a:ext uri="{FF2B5EF4-FFF2-40B4-BE49-F238E27FC236}">
                    <a16:creationId xmlns:a16="http://schemas.microsoft.com/office/drawing/2014/main" id="{256D34F4-E2A6-C225-2DE5-024C8B2EAF5A}"/>
                  </a:ext>
                </a:extLst>
              </p:cNvPr>
              <p:cNvPicPr>
                <a:picLocks noChangeAspect="1"/>
              </p:cNvPicPr>
              <p:nvPr/>
            </p:nvPicPr>
            <p:blipFill rotWithShape="1">
              <a:blip r:embed="rId7">
                <a:extLst>
                  <a:ext uri="{28A0092B-C50C-407E-A947-70E740481C1C}">
                    <a14:useLocalDpi xmlns:a14="http://schemas.microsoft.com/office/drawing/2010/main" val="0"/>
                  </a:ext>
                </a:extLst>
              </a:blip>
              <a:srcRect l="12934" t="12886" r="9845" b="21134"/>
              <a:stretch/>
            </p:blipFill>
            <p:spPr>
              <a:xfrm>
                <a:off x="2967429" y="2573032"/>
                <a:ext cx="1392705" cy="891329"/>
              </a:xfrm>
              <a:prstGeom prst="rect">
                <a:avLst/>
              </a:prstGeom>
            </p:spPr>
          </p:pic>
          <p:pic>
            <p:nvPicPr>
              <p:cNvPr id="13" name="Picture 12">
                <a:extLst>
                  <a:ext uri="{FF2B5EF4-FFF2-40B4-BE49-F238E27FC236}">
                    <a16:creationId xmlns:a16="http://schemas.microsoft.com/office/drawing/2014/main" id="{2AE23934-B47C-0334-6D56-C121153E6225}"/>
                  </a:ext>
                </a:extLst>
              </p:cNvPr>
              <p:cNvPicPr>
                <a:picLocks noChangeAspect="1"/>
              </p:cNvPicPr>
              <p:nvPr/>
            </p:nvPicPr>
            <p:blipFill>
              <a:blip r:embed="rId8"/>
              <a:stretch>
                <a:fillRect/>
              </a:stretch>
            </p:blipFill>
            <p:spPr>
              <a:xfrm>
                <a:off x="2596833" y="3542211"/>
                <a:ext cx="2133898" cy="1827150"/>
              </a:xfrm>
              <a:prstGeom prst="rect">
                <a:avLst/>
              </a:prstGeom>
            </p:spPr>
          </p:pic>
        </p:grpSp>
        <p:sp>
          <p:nvSpPr>
            <p:cNvPr id="5" name="AutoShape 13">
              <a:extLst>
                <a:ext uri="{FF2B5EF4-FFF2-40B4-BE49-F238E27FC236}">
                  <a16:creationId xmlns:a16="http://schemas.microsoft.com/office/drawing/2014/main" id="{5819A0A3-BAA3-A3C7-9733-323CED103975}"/>
                </a:ext>
              </a:extLst>
            </p:cNvPr>
            <p:cNvSpPr>
              <a:spLocks noChangeArrowheads="1"/>
            </p:cNvSpPr>
            <p:nvPr/>
          </p:nvSpPr>
          <p:spPr bwMode="auto">
            <a:xfrm>
              <a:off x="3577040" y="2654274"/>
              <a:ext cx="1905000" cy="822960"/>
            </a:xfrm>
            <a:prstGeom prst="wedgeRoundRectCallout">
              <a:avLst>
                <a:gd name="adj1" fmla="val -51156"/>
                <a:gd name="adj2" fmla="val 64957"/>
                <a:gd name="adj3" fmla="val 16667"/>
              </a:avLst>
            </a:prstGeom>
            <a:solidFill>
              <a:srgbClr val="FFFFCC"/>
            </a:solidFill>
            <a:ln w="9525">
              <a:solidFill>
                <a:srgbClr val="CC9900"/>
              </a:solidFill>
              <a:miter lim="800000"/>
              <a:headEnd/>
              <a:tailEnd/>
            </a:ln>
          </p:spPr>
          <p:txBody>
            <a:bodyPr anchor="ct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Transformer Encoder</a:t>
              </a:r>
              <a:endParaRPr kumimoji="1" lang="en-US" altLang="zh-TW"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grpSp>
      <p:grpSp>
        <p:nvGrpSpPr>
          <p:cNvPr id="19" name="Group 18">
            <a:extLst>
              <a:ext uri="{FF2B5EF4-FFF2-40B4-BE49-F238E27FC236}">
                <a16:creationId xmlns:a16="http://schemas.microsoft.com/office/drawing/2014/main" id="{3B098BE9-CE9E-3FB3-D85D-E204E3D51F3A}"/>
              </a:ext>
            </a:extLst>
          </p:cNvPr>
          <p:cNvGrpSpPr/>
          <p:nvPr/>
        </p:nvGrpSpPr>
        <p:grpSpPr>
          <a:xfrm>
            <a:off x="7391400" y="5391494"/>
            <a:ext cx="3124200" cy="1070876"/>
            <a:chOff x="7103617" y="5482934"/>
            <a:chExt cx="3124200" cy="1070876"/>
          </a:xfrm>
        </p:grpSpPr>
        <p:sp>
          <p:nvSpPr>
            <p:cNvPr id="9" name="TextBox 8">
              <a:extLst>
                <a:ext uri="{FF2B5EF4-FFF2-40B4-BE49-F238E27FC236}">
                  <a16:creationId xmlns:a16="http://schemas.microsoft.com/office/drawing/2014/main" id="{06684667-E5B5-370F-AC4F-9A4C2462DB38}"/>
                </a:ext>
              </a:extLst>
            </p:cNvPr>
            <p:cNvSpPr txBox="1"/>
            <p:nvPr/>
          </p:nvSpPr>
          <p:spPr>
            <a:xfrm>
              <a:off x="8305800" y="5482934"/>
              <a:ext cx="866430" cy="461665"/>
            </a:xfrm>
            <a:prstGeom prst="rect">
              <a:avLst/>
            </a:prstGeom>
            <a:noFill/>
          </p:spPr>
          <p:txBody>
            <a:bodyPr wrap="square">
              <a:spAutoFit/>
            </a:bodyPr>
            <a:lstStyle/>
            <a:p>
              <a:pPr algn="ctr"/>
              <a:r>
                <a:rPr lang="en-US" sz="2400" dirty="0">
                  <a:solidFill>
                    <a:srgbClr val="000000"/>
                  </a:solidFill>
                  <a:latin typeface="Calibri" panose="020F0502020204030204" pitchFamily="34" charset="0"/>
                  <a:cs typeface="Calibri" panose="020F0502020204030204" pitchFamily="34" charset="0"/>
                </a:rPr>
                <a:t>GPT</a:t>
              </a:r>
              <a:endParaRPr lang="en-US" dirty="0"/>
            </a:p>
          </p:txBody>
        </p:sp>
        <p:sp>
          <p:nvSpPr>
            <p:cNvPr id="11" name="TextBox 10">
              <a:extLst>
                <a:ext uri="{FF2B5EF4-FFF2-40B4-BE49-F238E27FC236}">
                  <a16:creationId xmlns:a16="http://schemas.microsoft.com/office/drawing/2014/main" id="{208A8CC0-978F-F1A8-5616-32D40B9D7657}"/>
                </a:ext>
              </a:extLst>
            </p:cNvPr>
            <p:cNvSpPr txBox="1"/>
            <p:nvPr/>
          </p:nvSpPr>
          <p:spPr>
            <a:xfrm>
              <a:off x="7103617" y="5907479"/>
              <a:ext cx="3124200" cy="646331"/>
            </a:xfrm>
            <a:prstGeom prst="rect">
              <a:avLst/>
            </a:prstGeom>
            <a:noFill/>
          </p:spPr>
          <p:txBody>
            <a:bodyPr wrap="square">
              <a:spAutoFit/>
            </a:bodyPr>
            <a:lstStyle/>
            <a:p>
              <a:pPr algn="ctr"/>
              <a:r>
                <a:rPr lang="en-US" sz="1800" dirty="0">
                  <a:solidFill>
                    <a:srgbClr val="FF0000"/>
                  </a:solidFill>
                  <a:latin typeface="Calibri" panose="020F0502020204030204" pitchFamily="34" charset="0"/>
                  <a:cs typeface="Calibri" panose="020F0502020204030204" pitchFamily="34" charset="0"/>
                </a:rPr>
                <a:t>G</a:t>
              </a:r>
              <a:r>
                <a:rPr lang="en-US" sz="1800" dirty="0">
                  <a:latin typeface="Calibri" panose="020F0502020204030204" pitchFamily="34" charset="0"/>
                  <a:cs typeface="Calibri" panose="020F0502020204030204" pitchFamily="34" charset="0"/>
                </a:rPr>
                <a:t>enerative </a:t>
              </a:r>
              <a:r>
                <a:rPr lang="en-US" sz="1800" dirty="0">
                  <a:solidFill>
                    <a:srgbClr val="FF0000"/>
                  </a:solidFill>
                  <a:latin typeface="Calibri" panose="020F0502020204030204" pitchFamily="34" charset="0"/>
                  <a:cs typeface="Calibri" panose="020F0502020204030204" pitchFamily="34" charset="0"/>
                </a:rPr>
                <a:t>P</a:t>
              </a:r>
              <a:r>
                <a:rPr lang="en-US" sz="1800" dirty="0">
                  <a:latin typeface="Calibri" panose="020F0502020204030204" pitchFamily="34" charset="0"/>
                  <a:cs typeface="Calibri" panose="020F0502020204030204" pitchFamily="34" charset="0"/>
                </a:rPr>
                <a:t>re-trained </a:t>
              </a:r>
              <a:r>
                <a:rPr lang="en-US" sz="1800" dirty="0">
                  <a:solidFill>
                    <a:srgbClr val="FF0000"/>
                  </a:solidFill>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ransformer</a:t>
              </a:r>
            </a:p>
          </p:txBody>
        </p:sp>
      </p:grpSp>
      <p:grpSp>
        <p:nvGrpSpPr>
          <p:cNvPr id="18" name="Group 17">
            <a:extLst>
              <a:ext uri="{FF2B5EF4-FFF2-40B4-BE49-F238E27FC236}">
                <a16:creationId xmlns:a16="http://schemas.microsoft.com/office/drawing/2014/main" id="{6A98F45F-232D-A9AB-4A52-269C69268E3B}"/>
              </a:ext>
            </a:extLst>
          </p:cNvPr>
          <p:cNvGrpSpPr/>
          <p:nvPr/>
        </p:nvGrpSpPr>
        <p:grpSpPr>
          <a:xfrm>
            <a:off x="1101099" y="5391494"/>
            <a:ext cx="3699501" cy="1070876"/>
            <a:chOff x="990600" y="5482934"/>
            <a:chExt cx="3699501" cy="1070876"/>
          </a:xfrm>
        </p:grpSpPr>
        <p:sp>
          <p:nvSpPr>
            <p:cNvPr id="10" name="TextBox 9">
              <a:extLst>
                <a:ext uri="{FF2B5EF4-FFF2-40B4-BE49-F238E27FC236}">
                  <a16:creationId xmlns:a16="http://schemas.microsoft.com/office/drawing/2014/main" id="{4CEEBD77-D38B-AF52-7455-C038B5AA3568}"/>
                </a:ext>
              </a:extLst>
            </p:cNvPr>
            <p:cNvSpPr txBox="1"/>
            <p:nvPr/>
          </p:nvSpPr>
          <p:spPr>
            <a:xfrm>
              <a:off x="990600" y="5907479"/>
              <a:ext cx="3699501" cy="646331"/>
            </a:xfrm>
            <a:prstGeom prst="rect">
              <a:avLst/>
            </a:prstGeom>
            <a:noFill/>
          </p:spPr>
          <p:txBody>
            <a:bodyPr wrap="square">
              <a:spAutoFit/>
            </a:bodyPr>
            <a:lstStyle/>
            <a:p>
              <a:pPr algn="ctr"/>
              <a:r>
                <a:rPr lang="en-US" sz="1800" dirty="0">
                  <a:solidFill>
                    <a:srgbClr val="FF0000"/>
                  </a:solidFill>
                  <a:latin typeface="Calibri" panose="020F0502020204030204" pitchFamily="34" charset="0"/>
                  <a:cs typeface="Calibri" panose="020F0502020204030204" pitchFamily="34" charset="0"/>
                </a:rPr>
                <a:t>B</a:t>
              </a:r>
              <a:r>
                <a:rPr lang="en-US" sz="1800" dirty="0">
                  <a:latin typeface="Calibri" panose="020F0502020204030204" pitchFamily="34" charset="0"/>
                  <a:cs typeface="Calibri" panose="020F0502020204030204" pitchFamily="34" charset="0"/>
                </a:rPr>
                <a:t>idirectional </a:t>
              </a:r>
              <a:r>
                <a:rPr lang="en-US" sz="1800" dirty="0">
                  <a:solidFill>
                    <a:srgbClr val="FF0000"/>
                  </a:solidFill>
                  <a:latin typeface="Calibri" panose="020F0502020204030204" pitchFamily="34" charset="0"/>
                  <a:cs typeface="Calibri" panose="020F0502020204030204" pitchFamily="34" charset="0"/>
                </a:rPr>
                <a:t>E</a:t>
              </a:r>
              <a:r>
                <a:rPr lang="en-US" sz="1800" dirty="0">
                  <a:latin typeface="Calibri" panose="020F0502020204030204" pitchFamily="34" charset="0"/>
                  <a:cs typeface="Calibri" panose="020F0502020204030204" pitchFamily="34" charset="0"/>
                </a:rPr>
                <a:t>ncoder </a:t>
              </a:r>
              <a:r>
                <a:rPr lang="en-US" sz="1800" dirty="0">
                  <a:solidFill>
                    <a:srgbClr val="FF0000"/>
                  </a:solidFill>
                  <a:latin typeface="Calibri" panose="020F0502020204030204" pitchFamily="34" charset="0"/>
                  <a:cs typeface="Calibri" panose="020F0502020204030204" pitchFamily="34" charset="0"/>
                </a:rPr>
                <a:t>R</a:t>
              </a:r>
              <a:r>
                <a:rPr lang="en-US" sz="1800" dirty="0">
                  <a:latin typeface="Calibri" panose="020F0502020204030204" pitchFamily="34" charset="0"/>
                  <a:cs typeface="Calibri" panose="020F0502020204030204" pitchFamily="34" charset="0"/>
                </a:rPr>
                <a:t>epresentations from </a:t>
              </a:r>
              <a:r>
                <a:rPr lang="en-US" sz="1800" dirty="0">
                  <a:solidFill>
                    <a:srgbClr val="FF0000"/>
                  </a:solidFill>
                  <a:latin typeface="Calibri" panose="020F0502020204030204" pitchFamily="34" charset="0"/>
                  <a:cs typeface="Calibri" panose="020F0502020204030204" pitchFamily="34" charset="0"/>
                </a:rPr>
                <a:t>T</a:t>
              </a:r>
              <a:r>
                <a:rPr lang="en-US" sz="1800" dirty="0">
                  <a:latin typeface="Calibri" panose="020F0502020204030204" pitchFamily="34" charset="0"/>
                  <a:cs typeface="Calibri" panose="020F0502020204030204" pitchFamily="34" charset="0"/>
                </a:rPr>
                <a:t>ransformers</a:t>
              </a:r>
            </a:p>
          </p:txBody>
        </p:sp>
        <p:sp>
          <p:nvSpPr>
            <p:cNvPr id="17" name="TextBox 16">
              <a:extLst>
                <a:ext uri="{FF2B5EF4-FFF2-40B4-BE49-F238E27FC236}">
                  <a16:creationId xmlns:a16="http://schemas.microsoft.com/office/drawing/2014/main" id="{24D7C1CD-AB43-7B11-BD52-676AFD3E9AE2}"/>
                </a:ext>
              </a:extLst>
            </p:cNvPr>
            <p:cNvSpPr txBox="1"/>
            <p:nvPr/>
          </p:nvSpPr>
          <p:spPr>
            <a:xfrm>
              <a:off x="2382038" y="5482934"/>
              <a:ext cx="830034" cy="461665"/>
            </a:xfrm>
            <a:prstGeom prst="rect">
              <a:avLst/>
            </a:prstGeom>
            <a:noFill/>
          </p:spPr>
          <p:txBody>
            <a:bodyPr wrap="square">
              <a:spAutoFit/>
            </a:bodyPr>
            <a:lstStyle/>
            <a:p>
              <a:pPr algn="ct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BERT</a:t>
              </a:r>
              <a:endParaRPr lang="en-US" dirty="0"/>
            </a:p>
          </p:txBody>
        </p:sp>
      </p:grpSp>
    </p:spTree>
    <p:extLst>
      <p:ext uri="{BB962C8B-B14F-4D97-AF65-F5344CB8AC3E}">
        <p14:creationId xmlns:p14="http://schemas.microsoft.com/office/powerpoint/2010/main" val="376654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9817 0.00255 L -0.34818 0.00255 " pathEditMode="relative" rAng="0" ptsTypes="AA">
                                      <p:cBhvr>
                                        <p:cTn id="6" dur="2000" fill="hold"/>
                                        <p:tgtEl>
                                          <p:spTgt spid="2"/>
                                        </p:tgtEl>
                                        <p:attrNameLst>
                                          <p:attrName>ppt_x</p:attrName>
                                          <p:attrName>ppt_y</p:attrName>
                                        </p:attrNameLst>
                                      </p:cBhvr>
                                      <p:rCtr x="-12500" y="0"/>
                                    </p:animMotion>
                                  </p:childTnLst>
                                </p:cTn>
                              </p:par>
                              <p:par>
                                <p:cTn id="7" presetID="63" presetClass="path" presetSubtype="0" accel="50000" decel="50000" fill="hold" nodeType="withEffect">
                                  <p:stCondLst>
                                    <p:cond delay="0"/>
                                  </p:stCondLst>
                                  <p:childTnLst>
                                    <p:animMotion origin="layout" path="M -3.95833E-6 4.07407E-6 L 0.35378 0.00393 " pathEditMode="relative" rAng="0" ptsTypes="AA">
                                      <p:cBhvr>
                                        <p:cTn id="8" dur="2000" fill="hold"/>
                                        <p:tgtEl>
                                          <p:spTgt spid="6"/>
                                        </p:tgtEl>
                                        <p:attrNameLst>
                                          <p:attrName>ppt_x</p:attrName>
                                          <p:attrName>ppt_y</p:attrName>
                                        </p:attrNameLst>
                                      </p:cBhvr>
                                      <p:rCtr x="17682" y="185"/>
                                    </p:animMotion>
                                  </p:childTnLst>
                                </p:cTn>
                              </p:par>
                            </p:childTnLst>
                          </p:cTn>
                        </p:par>
                        <p:par>
                          <p:cTn id="9" fill="hold">
                            <p:stCondLst>
                              <p:cond delay="200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childTnLst>
                          </p:cTn>
                        </p:par>
                        <p:par>
                          <p:cTn id="16" fill="hold">
                            <p:stCondLst>
                              <p:cond delay="2500"/>
                            </p:stCondLst>
                            <p:childTnLst>
                              <p:par>
                                <p:cTn id="17" presetID="22" presetClass="entr" presetSubtype="4"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ChatGPT</a:t>
            </a: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8" name="Picture 7">
            <a:extLst>
              <a:ext uri="{FF2B5EF4-FFF2-40B4-BE49-F238E27FC236}">
                <a16:creationId xmlns:a16="http://schemas.microsoft.com/office/drawing/2014/main" id="{F246B7AF-4CB1-3024-9BD9-67304C890B5C}"/>
              </a:ext>
            </a:extLst>
          </p:cNvPr>
          <p:cNvPicPr>
            <a:picLocks noChangeAspect="1"/>
          </p:cNvPicPr>
          <p:nvPr/>
        </p:nvPicPr>
        <p:blipFill>
          <a:blip r:embed="rId3"/>
          <a:stretch>
            <a:fillRect/>
          </a:stretch>
        </p:blipFill>
        <p:spPr>
          <a:xfrm>
            <a:off x="745822" y="3177239"/>
            <a:ext cx="6721778" cy="2156761"/>
          </a:xfrm>
          <a:prstGeom prst="rect">
            <a:avLst/>
          </a:prstGeom>
        </p:spPr>
      </p:pic>
      <p:grpSp>
        <p:nvGrpSpPr>
          <p:cNvPr id="6" name="Group 5">
            <a:extLst>
              <a:ext uri="{FF2B5EF4-FFF2-40B4-BE49-F238E27FC236}">
                <a16:creationId xmlns:a16="http://schemas.microsoft.com/office/drawing/2014/main" id="{A8A4C8CE-8219-A072-1011-CE5EC3938F23}"/>
              </a:ext>
            </a:extLst>
          </p:cNvPr>
          <p:cNvGrpSpPr/>
          <p:nvPr/>
        </p:nvGrpSpPr>
        <p:grpSpPr>
          <a:xfrm>
            <a:off x="7543800" y="2380271"/>
            <a:ext cx="3858163" cy="2869330"/>
            <a:chOff x="1219200" y="2540870"/>
            <a:chExt cx="3858163" cy="2869330"/>
          </a:xfrm>
        </p:grpSpPr>
        <p:pic>
          <p:nvPicPr>
            <p:cNvPr id="3" name="Picture 2">
              <a:extLst>
                <a:ext uri="{FF2B5EF4-FFF2-40B4-BE49-F238E27FC236}">
                  <a16:creationId xmlns:a16="http://schemas.microsoft.com/office/drawing/2014/main" id="{F03AF104-AAA5-FBDD-5747-3878B4B9AEF0}"/>
                </a:ext>
              </a:extLst>
            </p:cNvPr>
            <p:cNvPicPr>
              <a:picLocks noChangeAspect="1"/>
            </p:cNvPicPr>
            <p:nvPr/>
          </p:nvPicPr>
          <p:blipFill>
            <a:blip r:embed="rId4"/>
            <a:stretch>
              <a:fillRect/>
            </a:stretch>
          </p:blipFill>
          <p:spPr>
            <a:xfrm>
              <a:off x="1219200" y="2540870"/>
              <a:ext cx="3858163" cy="2869330"/>
            </a:xfrm>
            <a:prstGeom prst="rect">
              <a:avLst/>
            </a:prstGeom>
          </p:spPr>
        </p:pic>
        <p:pic>
          <p:nvPicPr>
            <p:cNvPr id="5" name="Picture 4">
              <a:extLst>
                <a:ext uri="{FF2B5EF4-FFF2-40B4-BE49-F238E27FC236}">
                  <a16:creationId xmlns:a16="http://schemas.microsoft.com/office/drawing/2014/main" id="{6CAB6CCC-237B-4EA0-932E-9A7029AE974B}"/>
                </a:ext>
              </a:extLst>
            </p:cNvPr>
            <p:cNvPicPr>
              <a:picLocks noChangeAspect="1"/>
            </p:cNvPicPr>
            <p:nvPr/>
          </p:nvPicPr>
          <p:blipFill>
            <a:blip r:embed="rId5"/>
            <a:stretch>
              <a:fillRect/>
            </a:stretch>
          </p:blipFill>
          <p:spPr>
            <a:xfrm>
              <a:off x="2659580" y="5004232"/>
              <a:ext cx="977401" cy="371527"/>
            </a:xfrm>
            <a:prstGeom prst="rect">
              <a:avLst/>
            </a:prstGeom>
          </p:spPr>
        </p:pic>
      </p:grpSp>
    </p:spTree>
    <p:extLst>
      <p:ext uri="{BB962C8B-B14F-4D97-AF65-F5344CB8AC3E}">
        <p14:creationId xmlns:p14="http://schemas.microsoft.com/office/powerpoint/2010/main" val="3799150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kern="0" dirty="0"/>
              <a:t>BART</a:t>
            </a:r>
            <a:r>
              <a:rPr lang="en-US" altLang="zh-CN" dirty="0"/>
              <a:t>:</a:t>
            </a:r>
            <a:r>
              <a:rPr lang="en-US" altLang="zh-CN" kern="0" dirty="0"/>
              <a:t> </a:t>
            </a:r>
            <a:r>
              <a:rPr lang="en-US" altLang="zh-CN" dirty="0"/>
              <a:t>Pre-Trained Sequence-to-Sequence Language Models</a:t>
            </a:r>
          </a:p>
        </p:txBody>
      </p:sp>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2" name="Group 1">
            <a:extLst>
              <a:ext uri="{FF2B5EF4-FFF2-40B4-BE49-F238E27FC236}">
                <a16:creationId xmlns:a16="http://schemas.microsoft.com/office/drawing/2014/main" id="{1AC373AF-ADA6-9125-AA13-0D0226E12CFB}"/>
              </a:ext>
            </a:extLst>
          </p:cNvPr>
          <p:cNvGrpSpPr/>
          <p:nvPr/>
        </p:nvGrpSpPr>
        <p:grpSpPr>
          <a:xfrm>
            <a:off x="602776" y="2295404"/>
            <a:ext cx="2706048" cy="3952996"/>
            <a:chOff x="678975" y="2662954"/>
            <a:chExt cx="2706048" cy="3952996"/>
          </a:xfrm>
        </p:grpSpPr>
        <p:pic>
          <p:nvPicPr>
            <p:cNvPr id="10" name="Picture 9">
              <a:extLst>
                <a:ext uri="{FF2B5EF4-FFF2-40B4-BE49-F238E27FC236}">
                  <a16:creationId xmlns:a16="http://schemas.microsoft.com/office/drawing/2014/main" id="{F25E4512-D1F2-9AAD-7817-FDCF675BEFEB}"/>
                </a:ext>
              </a:extLst>
            </p:cNvPr>
            <p:cNvPicPr>
              <a:picLocks noChangeAspect="1"/>
            </p:cNvPicPr>
            <p:nvPr/>
          </p:nvPicPr>
          <p:blipFill>
            <a:blip r:embed="rId3"/>
            <a:stretch>
              <a:fillRect/>
            </a:stretch>
          </p:blipFill>
          <p:spPr>
            <a:xfrm>
              <a:off x="1168914" y="2662954"/>
              <a:ext cx="1726171" cy="1440381"/>
            </a:xfrm>
            <a:prstGeom prst="rect">
              <a:avLst/>
            </a:prstGeom>
          </p:spPr>
        </p:pic>
        <p:sp>
          <p:nvSpPr>
            <p:cNvPr id="12" name="TextBox 11">
              <a:extLst>
                <a:ext uri="{FF2B5EF4-FFF2-40B4-BE49-F238E27FC236}">
                  <a16:creationId xmlns:a16="http://schemas.microsoft.com/office/drawing/2014/main" id="{1B01EF67-8FF4-338C-81BC-393BD7A72FD0}"/>
                </a:ext>
              </a:extLst>
            </p:cNvPr>
            <p:cNvSpPr txBox="1"/>
            <p:nvPr/>
          </p:nvSpPr>
          <p:spPr>
            <a:xfrm>
              <a:off x="678975" y="4307626"/>
              <a:ext cx="2706048"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 BERT: Random tokens are replaced with masks, and the document is encoded bidirectionally. Missing tokens are predicted independently, so BERT cannot easily be used for generation.</a:t>
              </a:r>
            </a:p>
          </p:txBody>
        </p:sp>
      </p:grpSp>
      <p:grpSp>
        <p:nvGrpSpPr>
          <p:cNvPr id="3" name="Group 2">
            <a:extLst>
              <a:ext uri="{FF2B5EF4-FFF2-40B4-BE49-F238E27FC236}">
                <a16:creationId xmlns:a16="http://schemas.microsoft.com/office/drawing/2014/main" id="{39AD6E4B-68B8-6F3E-415B-81B0C68F33AF}"/>
              </a:ext>
            </a:extLst>
          </p:cNvPr>
          <p:cNvGrpSpPr/>
          <p:nvPr/>
        </p:nvGrpSpPr>
        <p:grpSpPr>
          <a:xfrm>
            <a:off x="3498376" y="2297349"/>
            <a:ext cx="2817410" cy="3951051"/>
            <a:chOff x="3498375" y="2664899"/>
            <a:chExt cx="2817410" cy="3951051"/>
          </a:xfrm>
        </p:grpSpPr>
        <p:pic>
          <p:nvPicPr>
            <p:cNvPr id="14" name="Picture 13">
              <a:extLst>
                <a:ext uri="{FF2B5EF4-FFF2-40B4-BE49-F238E27FC236}">
                  <a16:creationId xmlns:a16="http://schemas.microsoft.com/office/drawing/2014/main" id="{25EB3CC2-7E9A-E50B-3AC5-125926A48CAE}"/>
                </a:ext>
              </a:extLst>
            </p:cNvPr>
            <p:cNvPicPr>
              <a:picLocks noChangeAspect="1"/>
            </p:cNvPicPr>
            <p:nvPr/>
          </p:nvPicPr>
          <p:blipFill>
            <a:blip r:embed="rId4"/>
            <a:stretch>
              <a:fillRect/>
            </a:stretch>
          </p:blipFill>
          <p:spPr>
            <a:xfrm>
              <a:off x="4076461" y="2664899"/>
              <a:ext cx="1714739" cy="1425139"/>
            </a:xfrm>
            <a:prstGeom prst="rect">
              <a:avLst/>
            </a:prstGeom>
          </p:spPr>
        </p:pic>
        <p:sp>
          <p:nvSpPr>
            <p:cNvPr id="15" name="TextBox 14">
              <a:extLst>
                <a:ext uri="{FF2B5EF4-FFF2-40B4-BE49-F238E27FC236}">
                  <a16:creationId xmlns:a16="http://schemas.microsoft.com/office/drawing/2014/main" id="{59B7F94E-B520-0DF5-F253-3425E0F48A5D}"/>
                </a:ext>
              </a:extLst>
            </p:cNvPr>
            <p:cNvSpPr txBox="1"/>
            <p:nvPr/>
          </p:nvSpPr>
          <p:spPr>
            <a:xfrm>
              <a:off x="3498375" y="4307626"/>
              <a:ext cx="281741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(b) GPT: Tokens are predicted auto-regressively, meaning GPT can be used for generation. However words can only condition on leftward context, so it cannot learn bidirectional interactions.</a:t>
              </a:r>
            </a:p>
          </p:txBody>
        </p:sp>
      </p:grpSp>
      <p:grpSp>
        <p:nvGrpSpPr>
          <p:cNvPr id="5" name="Group 4">
            <a:extLst>
              <a:ext uri="{FF2B5EF4-FFF2-40B4-BE49-F238E27FC236}">
                <a16:creationId xmlns:a16="http://schemas.microsoft.com/office/drawing/2014/main" id="{6FAC182D-B209-0FE9-56D4-356C701347A1}"/>
              </a:ext>
            </a:extLst>
          </p:cNvPr>
          <p:cNvGrpSpPr/>
          <p:nvPr/>
        </p:nvGrpSpPr>
        <p:grpSpPr>
          <a:xfrm>
            <a:off x="6477000" y="2286000"/>
            <a:ext cx="5041901" cy="4038600"/>
            <a:chOff x="6540498" y="1939531"/>
            <a:chExt cx="5041901" cy="4038600"/>
          </a:xfrm>
        </p:grpSpPr>
        <p:pic>
          <p:nvPicPr>
            <p:cNvPr id="17" name="Picture 16">
              <a:extLst>
                <a:ext uri="{FF2B5EF4-FFF2-40B4-BE49-F238E27FC236}">
                  <a16:creationId xmlns:a16="http://schemas.microsoft.com/office/drawing/2014/main" id="{DBF5FD96-DB77-CB44-4DA7-B3E8777532EA}"/>
                </a:ext>
              </a:extLst>
            </p:cNvPr>
            <p:cNvPicPr>
              <a:picLocks noChangeAspect="1"/>
            </p:cNvPicPr>
            <p:nvPr/>
          </p:nvPicPr>
          <p:blipFill rotWithShape="1">
            <a:blip r:embed="rId5"/>
            <a:srcRect l="2669"/>
            <a:stretch/>
          </p:blipFill>
          <p:spPr>
            <a:xfrm>
              <a:off x="7162800" y="1939531"/>
              <a:ext cx="3760752" cy="1406086"/>
            </a:xfrm>
            <a:prstGeom prst="rect">
              <a:avLst/>
            </a:prstGeom>
          </p:spPr>
        </p:pic>
        <p:sp>
          <p:nvSpPr>
            <p:cNvPr id="18" name="TextBox 17">
              <a:extLst>
                <a:ext uri="{FF2B5EF4-FFF2-40B4-BE49-F238E27FC236}">
                  <a16:creationId xmlns:a16="http://schemas.microsoft.com/office/drawing/2014/main" id="{2C226596-FF14-75DF-D24D-88F8AFCD94F7}"/>
                </a:ext>
              </a:extLst>
            </p:cNvPr>
            <p:cNvSpPr txBox="1"/>
            <p:nvPr/>
          </p:nvSpPr>
          <p:spPr>
            <a:xfrm>
              <a:off x="6540498" y="3608251"/>
              <a:ext cx="5041901" cy="236988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 BART: Inputs to the encoder need not be aligned with decoder outputs, allowing arbitrary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noise transformations</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Here, a document has been corrupted by replacing spans of text with a mask symbols. The corrupted document (left) is encoded with a bidirectional model, and then the likelihood of the original document (right) is calculated with an autoregressive decoder. </a:t>
              </a:r>
            </a:p>
          </p:txBody>
        </p:sp>
      </p:grpSp>
      <p:pic>
        <p:nvPicPr>
          <p:cNvPr id="6" name="Graphic 5">
            <a:extLst>
              <a:ext uri="{FF2B5EF4-FFF2-40B4-BE49-F238E27FC236}">
                <a16:creationId xmlns:a16="http://schemas.microsoft.com/office/drawing/2014/main" id="{8DD05CFC-28EC-01B3-30B3-E53676499949}"/>
              </a:ext>
            </a:extLst>
          </p:cNvPr>
          <p:cNvPicPr>
            <a:picLocks noChangeAspect="1"/>
          </p:cNvPicPr>
          <p:nvPr/>
        </p:nvPicPr>
        <p:blipFill rotWithShape="1">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16406" b="16835"/>
          <a:stretch/>
        </p:blipFill>
        <p:spPr>
          <a:xfrm>
            <a:off x="10591800" y="1619268"/>
            <a:ext cx="1430376" cy="411480"/>
          </a:xfrm>
          <a:prstGeom prst="rect">
            <a:avLst/>
          </a:prstGeom>
        </p:spPr>
      </p:pic>
    </p:spTree>
    <p:extLst>
      <p:ext uri="{BB962C8B-B14F-4D97-AF65-F5344CB8AC3E}">
        <p14:creationId xmlns:p14="http://schemas.microsoft.com/office/powerpoint/2010/main" val="25695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kern="0" dirty="0"/>
              <a:t>BART</a:t>
            </a:r>
            <a:r>
              <a:rPr lang="en-US" altLang="zh-CN" dirty="0"/>
              <a:t>:</a:t>
            </a:r>
            <a:r>
              <a:rPr lang="en-US" altLang="zh-CN" kern="0" dirty="0"/>
              <a:t> </a:t>
            </a:r>
            <a:r>
              <a:rPr lang="en-US" altLang="zh-CN" dirty="0"/>
              <a:t>Pre-Trained Sequence-to-Sequence Language Models</a:t>
            </a:r>
          </a:p>
          <a:p>
            <a:pPr lvl="1" eaLnBrk="1" hangingPunct="1">
              <a:spcBef>
                <a:spcPts val="600"/>
              </a:spcBef>
            </a:pPr>
            <a:r>
              <a:rPr lang="en-US" altLang="zh-CN" dirty="0"/>
              <a:t>Pre-Training</a:t>
            </a:r>
          </a:p>
        </p:txBody>
      </p:sp>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
        <p:nvSpPr>
          <p:cNvPr id="12" name="TextBox 11">
            <a:extLst>
              <a:ext uri="{FF2B5EF4-FFF2-40B4-BE49-F238E27FC236}">
                <a16:creationId xmlns:a16="http://schemas.microsoft.com/office/drawing/2014/main" id="{1B01EF67-8FF4-338C-81BC-393BD7A72FD0}"/>
              </a:ext>
            </a:extLst>
          </p:cNvPr>
          <p:cNvSpPr txBox="1"/>
          <p:nvPr/>
        </p:nvSpPr>
        <p:spPr>
          <a:xfrm>
            <a:off x="609600" y="5077361"/>
            <a:ext cx="7543800" cy="132343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BART is a denoising autoencoder for pretraining sequence-to-sequence models. It is trained by corrupting documents and then optimizing a reconstruction loss, i.e.,</a:t>
            </a:r>
            <a:r>
              <a:rPr kumimoji="1" lang="zh-CN" alt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the </a:t>
            </a:r>
            <a:r>
              <a:rPr kumimoji="1" lang="en-US" sz="20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cross-entropy</a:t>
            </a: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between the decoder’s output and the original document.</a:t>
            </a:r>
          </a:p>
        </p:txBody>
      </p:sp>
      <p:grpSp>
        <p:nvGrpSpPr>
          <p:cNvPr id="21" name="Group 20">
            <a:extLst>
              <a:ext uri="{FF2B5EF4-FFF2-40B4-BE49-F238E27FC236}">
                <a16:creationId xmlns:a16="http://schemas.microsoft.com/office/drawing/2014/main" id="{FAF7F8D2-BC5B-35FF-8246-9EFC23C2BFAE}"/>
              </a:ext>
            </a:extLst>
          </p:cNvPr>
          <p:cNvGrpSpPr/>
          <p:nvPr/>
        </p:nvGrpSpPr>
        <p:grpSpPr>
          <a:xfrm>
            <a:off x="457200" y="2286000"/>
            <a:ext cx="11430000" cy="3617427"/>
            <a:chOff x="762000" y="2133600"/>
            <a:chExt cx="11430000" cy="3617427"/>
          </a:xfrm>
        </p:grpSpPr>
        <p:pic>
          <p:nvPicPr>
            <p:cNvPr id="6" name="Picture 5">
              <a:extLst>
                <a:ext uri="{FF2B5EF4-FFF2-40B4-BE49-F238E27FC236}">
                  <a16:creationId xmlns:a16="http://schemas.microsoft.com/office/drawing/2014/main" id="{5CC02690-680B-51D3-351E-87AB6D08385A}"/>
                </a:ext>
              </a:extLst>
            </p:cNvPr>
            <p:cNvPicPr>
              <a:picLocks noChangeAspect="1"/>
            </p:cNvPicPr>
            <p:nvPr/>
          </p:nvPicPr>
          <p:blipFill>
            <a:blip r:embed="rId3"/>
            <a:stretch>
              <a:fillRect/>
            </a:stretch>
          </p:blipFill>
          <p:spPr>
            <a:xfrm>
              <a:off x="3276600" y="3243260"/>
              <a:ext cx="5582429" cy="1516592"/>
            </a:xfrm>
            <a:prstGeom prst="rect">
              <a:avLst/>
            </a:prstGeom>
          </p:spPr>
        </p:pic>
        <p:sp>
          <p:nvSpPr>
            <p:cNvPr id="8" name="TextBox 7">
              <a:extLst>
                <a:ext uri="{FF2B5EF4-FFF2-40B4-BE49-F238E27FC236}">
                  <a16:creationId xmlns:a16="http://schemas.microsoft.com/office/drawing/2014/main" id="{ECF79BED-D277-F4F9-1258-8B68FAA27B96}"/>
                </a:ext>
              </a:extLst>
            </p:cNvPr>
            <p:cNvSpPr txBox="1"/>
            <p:nvPr/>
          </p:nvSpPr>
          <p:spPr>
            <a:xfrm>
              <a:off x="762000" y="2962870"/>
              <a:ext cx="2438400" cy="923330"/>
            </a:xfrm>
            <a:prstGeom prst="rect">
              <a:avLst/>
            </a:prstGeom>
            <a:noFill/>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Random tokens are sampled and replaced with [MASK] elements.</a:t>
              </a:r>
            </a:p>
          </p:txBody>
        </p:sp>
        <p:sp>
          <p:nvSpPr>
            <p:cNvPr id="9" name="TextBox 8">
              <a:extLst>
                <a:ext uri="{FF2B5EF4-FFF2-40B4-BE49-F238E27FC236}">
                  <a16:creationId xmlns:a16="http://schemas.microsoft.com/office/drawing/2014/main" id="{907D420B-19C3-C82D-ED2A-C77D113B790F}"/>
                </a:ext>
              </a:extLst>
            </p:cNvPr>
            <p:cNvSpPr txBox="1"/>
            <p:nvPr/>
          </p:nvSpPr>
          <p:spPr>
            <a:xfrm>
              <a:off x="838200" y="4005969"/>
              <a:ext cx="2362200" cy="646331"/>
            </a:xfrm>
            <a:prstGeom prst="rect">
              <a:avLst/>
            </a:prstGeom>
            <a:noFill/>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Random tokens are deleted from the input.</a:t>
              </a:r>
            </a:p>
          </p:txBody>
        </p:sp>
        <p:sp>
          <p:nvSpPr>
            <p:cNvPr id="11" name="TextBox 10">
              <a:extLst>
                <a:ext uri="{FF2B5EF4-FFF2-40B4-BE49-F238E27FC236}">
                  <a16:creationId xmlns:a16="http://schemas.microsoft.com/office/drawing/2014/main" id="{3955AA55-DE07-58F3-B27B-095FE5152767}"/>
                </a:ext>
              </a:extLst>
            </p:cNvPr>
            <p:cNvSpPr txBox="1"/>
            <p:nvPr/>
          </p:nvSpPr>
          <p:spPr>
            <a:xfrm>
              <a:off x="8991600" y="3996701"/>
              <a:ext cx="3200400"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 number of text spans are sampled, with span lengths drawn from a Poisson distribution. Each span is replaced with a single [MASK] token.</a:t>
              </a:r>
            </a:p>
          </p:txBody>
        </p:sp>
        <p:sp>
          <p:nvSpPr>
            <p:cNvPr id="19" name="TextBox 18">
              <a:extLst>
                <a:ext uri="{FF2B5EF4-FFF2-40B4-BE49-F238E27FC236}">
                  <a16:creationId xmlns:a16="http://schemas.microsoft.com/office/drawing/2014/main" id="{F384A011-9224-E2CC-DC20-28BE62BDEEA2}"/>
                </a:ext>
              </a:extLst>
            </p:cNvPr>
            <p:cNvSpPr txBox="1"/>
            <p:nvPr/>
          </p:nvSpPr>
          <p:spPr>
            <a:xfrm>
              <a:off x="4038600" y="2209800"/>
              <a:ext cx="3962400" cy="92333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 document is divided into sentences based on full stops, and these sentences are shuffled in a random order.</a:t>
              </a:r>
            </a:p>
          </p:txBody>
        </p:sp>
        <p:sp>
          <p:nvSpPr>
            <p:cNvPr id="20" name="TextBox 19">
              <a:extLst>
                <a:ext uri="{FF2B5EF4-FFF2-40B4-BE49-F238E27FC236}">
                  <a16:creationId xmlns:a16="http://schemas.microsoft.com/office/drawing/2014/main" id="{CE89F3AF-41F3-F18C-758E-3D11A7B30CBB}"/>
                </a:ext>
              </a:extLst>
            </p:cNvPr>
            <p:cNvSpPr txBox="1"/>
            <p:nvPr/>
          </p:nvSpPr>
          <p:spPr>
            <a:xfrm>
              <a:off x="8991600" y="2133600"/>
              <a:ext cx="3048000"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 token is chosen uniformly at random, and the document is rotated so that it begins with that token. This task trains the model to identify the start of the document.</a:t>
              </a:r>
            </a:p>
          </p:txBody>
        </p:sp>
      </p:grpSp>
    </p:spTree>
    <p:extLst>
      <p:ext uri="{BB962C8B-B14F-4D97-AF65-F5344CB8AC3E}">
        <p14:creationId xmlns:p14="http://schemas.microsoft.com/office/powerpoint/2010/main" val="2096395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6B2FB3A0-B247-07AF-121E-2A406EBE7349}"/>
              </a:ext>
            </a:extLst>
          </p:cNvPr>
          <p:cNvSpPr txBox="1">
            <a:spLocks noChangeArrowheads="1"/>
          </p:cNvSpPr>
          <p:nvPr/>
        </p:nvSpPr>
        <p:spPr bwMode="auto">
          <a:xfrm>
            <a:off x="609600" y="1554480"/>
            <a:ext cx="10972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6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500">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500">
                <a:solidFill>
                  <a:srgbClr val="0000CC"/>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500">
                <a:solidFill>
                  <a:srgbClr val="0000CC"/>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9pPr>
          </a:lstStyle>
          <a:p>
            <a:pPr eaLnBrk="1" hangingPunct="1">
              <a:spcBef>
                <a:spcPts val="600"/>
              </a:spcBef>
            </a:pPr>
            <a:r>
              <a:rPr lang="en-US" altLang="zh-CN" kern="0" dirty="0"/>
              <a:t>BART: Pre-Trained Sequence-to-Sequence Language Models</a:t>
            </a:r>
          </a:p>
          <a:p>
            <a:pPr lvl="1" eaLnBrk="1" hangingPunct="1">
              <a:spcBef>
                <a:spcPts val="600"/>
              </a:spcBef>
            </a:pPr>
            <a:r>
              <a:rPr lang="en-US" altLang="zh-CN" kern="0" dirty="0"/>
              <a:t>Fine-Tuning</a:t>
            </a:r>
          </a:p>
        </p:txBody>
      </p:sp>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
        <p:nvSpPr>
          <p:cNvPr id="2" name="TextBox 1">
            <a:extLst>
              <a:ext uri="{FF2B5EF4-FFF2-40B4-BE49-F238E27FC236}">
                <a16:creationId xmlns:a16="http://schemas.microsoft.com/office/drawing/2014/main" id="{F3C7CC8C-10CF-3EBA-3EBC-B593AF65623F}"/>
              </a:ext>
            </a:extLst>
          </p:cNvPr>
          <p:cNvSpPr txBox="1"/>
          <p:nvPr/>
        </p:nvSpPr>
        <p:spPr>
          <a:xfrm>
            <a:off x="3141854" y="5883901"/>
            <a:ext cx="5562600" cy="400110"/>
          </a:xfrm>
          <a:prstGeom prst="rect">
            <a:avLst/>
          </a:prstGeom>
          <a:noFill/>
        </p:spPr>
        <p:txBody>
          <a:bodyPr wrap="square">
            <a:spAutoFit/>
          </a:bodyPr>
          <a:lstStyle/>
          <a:p>
            <a:pPr lvl="0" algn="ctr">
              <a:defRPr/>
            </a:pP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Fine-Tuning BART for Classification and Translation</a:t>
            </a:r>
            <a:endPar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89BBECF5-BEDF-EFBE-AEFB-C5A2AA951B73}"/>
              </a:ext>
            </a:extLst>
          </p:cNvPr>
          <p:cNvGrpSpPr/>
          <p:nvPr/>
        </p:nvGrpSpPr>
        <p:grpSpPr>
          <a:xfrm>
            <a:off x="858646" y="3094785"/>
            <a:ext cx="5161154" cy="2630507"/>
            <a:chOff x="858646" y="2590800"/>
            <a:chExt cx="5161154" cy="2630507"/>
          </a:xfrm>
        </p:grpSpPr>
        <p:sp>
          <p:nvSpPr>
            <p:cNvPr id="12" name="TextBox 11">
              <a:extLst>
                <a:ext uri="{FF2B5EF4-FFF2-40B4-BE49-F238E27FC236}">
                  <a16:creationId xmlns:a16="http://schemas.microsoft.com/office/drawing/2014/main" id="{1B01EF67-8FF4-338C-81BC-393BD7A72FD0}"/>
                </a:ext>
              </a:extLst>
            </p:cNvPr>
            <p:cNvSpPr txBox="1"/>
            <p:nvPr/>
          </p:nvSpPr>
          <p:spPr>
            <a:xfrm>
              <a:off x="858646" y="4267200"/>
              <a:ext cx="5161154"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 To use BART for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classification</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problems, the same input is fed into the encoder and decoder, and the representation from the </a:t>
              </a:r>
              <a:r>
                <a:rPr kumimoji="1" lang="en-US" sz="20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final output </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is used.</a:t>
              </a:r>
            </a:p>
          </p:txBody>
        </p:sp>
        <p:pic>
          <p:nvPicPr>
            <p:cNvPr id="4" name="Picture 3">
              <a:extLst>
                <a:ext uri="{FF2B5EF4-FFF2-40B4-BE49-F238E27FC236}">
                  <a16:creationId xmlns:a16="http://schemas.microsoft.com/office/drawing/2014/main" id="{974E90EB-E6B2-2F28-FF00-8FD6FD07FD9A}"/>
                </a:ext>
              </a:extLst>
            </p:cNvPr>
            <p:cNvPicPr>
              <a:picLocks noChangeAspect="1"/>
            </p:cNvPicPr>
            <p:nvPr/>
          </p:nvPicPr>
          <p:blipFill>
            <a:blip r:embed="rId3"/>
            <a:stretch>
              <a:fillRect/>
            </a:stretch>
          </p:blipFill>
          <p:spPr>
            <a:xfrm>
              <a:off x="1204869" y="2590800"/>
              <a:ext cx="4275416" cy="1617571"/>
            </a:xfrm>
            <a:prstGeom prst="rect">
              <a:avLst/>
            </a:prstGeom>
          </p:spPr>
        </p:pic>
      </p:grpSp>
      <p:grpSp>
        <p:nvGrpSpPr>
          <p:cNvPr id="13" name="Group 12">
            <a:extLst>
              <a:ext uri="{FF2B5EF4-FFF2-40B4-BE49-F238E27FC236}">
                <a16:creationId xmlns:a16="http://schemas.microsoft.com/office/drawing/2014/main" id="{44097369-86CD-EBF7-BD08-5A4EFCDA7818}"/>
              </a:ext>
            </a:extLst>
          </p:cNvPr>
          <p:cNvGrpSpPr/>
          <p:nvPr/>
        </p:nvGrpSpPr>
        <p:grpSpPr>
          <a:xfrm>
            <a:off x="6308815" y="2286000"/>
            <a:ext cx="5425985" cy="3470070"/>
            <a:chOff x="6308815" y="1782015"/>
            <a:chExt cx="5425985" cy="3470070"/>
          </a:xfrm>
        </p:grpSpPr>
        <p:pic>
          <p:nvPicPr>
            <p:cNvPr id="7" name="Picture 6">
              <a:extLst>
                <a:ext uri="{FF2B5EF4-FFF2-40B4-BE49-F238E27FC236}">
                  <a16:creationId xmlns:a16="http://schemas.microsoft.com/office/drawing/2014/main" id="{A6DB81F4-3EA5-40D8-B5A2-A5B577BD37F3}"/>
                </a:ext>
              </a:extLst>
            </p:cNvPr>
            <p:cNvPicPr>
              <a:picLocks noChangeAspect="1"/>
            </p:cNvPicPr>
            <p:nvPr/>
          </p:nvPicPr>
          <p:blipFill>
            <a:blip r:embed="rId4"/>
            <a:stretch>
              <a:fillRect/>
            </a:stretch>
          </p:blipFill>
          <p:spPr>
            <a:xfrm>
              <a:off x="6785998" y="1782015"/>
              <a:ext cx="4166816" cy="2426356"/>
            </a:xfrm>
            <a:prstGeom prst="rect">
              <a:avLst/>
            </a:prstGeom>
          </p:spPr>
        </p:pic>
        <p:sp>
          <p:nvSpPr>
            <p:cNvPr id="10" name="TextBox 9">
              <a:extLst>
                <a:ext uri="{FF2B5EF4-FFF2-40B4-BE49-F238E27FC236}">
                  <a16:creationId xmlns:a16="http://schemas.microsoft.com/office/drawing/2014/main" id="{2E248BB8-C2E1-35FF-19DE-FF7CB133893C}"/>
                </a:ext>
              </a:extLst>
            </p:cNvPr>
            <p:cNvSpPr txBox="1"/>
            <p:nvPr/>
          </p:nvSpPr>
          <p:spPr>
            <a:xfrm>
              <a:off x="6308815" y="4267200"/>
              <a:ext cx="5425985" cy="9848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(b) For </a:t>
              </a:r>
              <a:r>
                <a:rPr kumimoji="1" lang="en-US"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machine translation</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it learns a small </a:t>
              </a:r>
              <a:r>
                <a:rPr kumimoji="1" lang="en-US" sz="20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additional encoder</a:t>
              </a:r>
              <a:r>
                <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that replaces the word embeddings in BART. The new encoder can use a disjoint vocabulary.</a:t>
              </a:r>
            </a:p>
          </p:txBody>
        </p:sp>
      </p:grpSp>
    </p:spTree>
    <p:extLst>
      <p:ext uri="{BB962C8B-B14F-4D97-AF65-F5344CB8AC3E}">
        <p14:creationId xmlns:p14="http://schemas.microsoft.com/office/powerpoint/2010/main" val="33010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T5: </a:t>
            </a:r>
            <a:r>
              <a:rPr lang="en-US" altLang="zh-CN" b="1" dirty="0"/>
              <a:t>T</a:t>
            </a:r>
            <a:r>
              <a:rPr lang="en-US" altLang="zh-CN" dirty="0"/>
              <a:t>ext-</a:t>
            </a:r>
            <a:r>
              <a:rPr lang="en-US" altLang="zh-CN" b="1" dirty="0"/>
              <a:t>t</a:t>
            </a:r>
            <a:r>
              <a:rPr lang="en-US" altLang="zh-CN" dirty="0"/>
              <a:t>o-</a:t>
            </a:r>
            <a:r>
              <a:rPr lang="en-US" altLang="zh-CN" b="1" dirty="0"/>
              <a:t>T</a:t>
            </a:r>
            <a:r>
              <a:rPr lang="en-US" altLang="zh-CN" dirty="0"/>
              <a:t>ext </a:t>
            </a:r>
            <a:r>
              <a:rPr lang="en-US" altLang="zh-CN" b="1" dirty="0"/>
              <a:t>T</a:t>
            </a:r>
            <a:r>
              <a:rPr lang="en-US" altLang="zh-CN" dirty="0"/>
              <a:t>ransfer </a:t>
            </a:r>
            <a:r>
              <a:rPr lang="en-US" altLang="zh-CN" b="1" dirty="0"/>
              <a:t>T</a:t>
            </a:r>
            <a:r>
              <a:rPr lang="en-US" altLang="zh-CN" dirty="0"/>
              <a:t>ransformer </a:t>
            </a:r>
          </a:p>
          <a:p>
            <a:pPr lvl="1" eaLnBrk="1" hangingPunct="1">
              <a:spcBef>
                <a:spcPts val="1200"/>
              </a:spcBef>
            </a:pPr>
            <a:endParaRPr lang="it-IT" altLang="zh-CN" kern="0" dirty="0">
              <a:hlinkClick r:id="rId3"/>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6" name="Picture 5">
            <a:extLst>
              <a:ext uri="{FF2B5EF4-FFF2-40B4-BE49-F238E27FC236}">
                <a16:creationId xmlns:a16="http://schemas.microsoft.com/office/drawing/2014/main" id="{D9DCDBB6-3F93-49E6-6063-B08F8118B15B}"/>
              </a:ext>
            </a:extLst>
          </p:cNvPr>
          <p:cNvPicPr>
            <a:picLocks noChangeAspect="1"/>
          </p:cNvPicPr>
          <p:nvPr/>
        </p:nvPicPr>
        <p:blipFill>
          <a:blip r:embed="rId4"/>
          <a:stretch>
            <a:fillRect/>
          </a:stretch>
        </p:blipFill>
        <p:spPr>
          <a:xfrm>
            <a:off x="7162800" y="1576948"/>
            <a:ext cx="462759" cy="457200"/>
          </a:xfrm>
          <a:prstGeom prst="rect">
            <a:avLst/>
          </a:prstGeom>
        </p:spPr>
      </p:pic>
      <p:grpSp>
        <p:nvGrpSpPr>
          <p:cNvPr id="8" name="Group 7">
            <a:extLst>
              <a:ext uri="{FF2B5EF4-FFF2-40B4-BE49-F238E27FC236}">
                <a16:creationId xmlns:a16="http://schemas.microsoft.com/office/drawing/2014/main" id="{883AB50A-7E94-979E-EF28-A624B670C4F4}"/>
              </a:ext>
            </a:extLst>
          </p:cNvPr>
          <p:cNvGrpSpPr/>
          <p:nvPr/>
        </p:nvGrpSpPr>
        <p:grpSpPr>
          <a:xfrm>
            <a:off x="838200" y="2438400"/>
            <a:ext cx="10336781" cy="3446588"/>
            <a:chOff x="685800" y="2725612"/>
            <a:chExt cx="10336781" cy="3446588"/>
          </a:xfrm>
        </p:grpSpPr>
        <p:pic>
          <p:nvPicPr>
            <p:cNvPr id="4" name="Picture 3">
              <a:extLst>
                <a:ext uri="{FF2B5EF4-FFF2-40B4-BE49-F238E27FC236}">
                  <a16:creationId xmlns:a16="http://schemas.microsoft.com/office/drawing/2014/main" id="{2B54B27B-B122-B763-394C-95BFC315F40A}"/>
                </a:ext>
              </a:extLst>
            </p:cNvPr>
            <p:cNvPicPr>
              <a:picLocks noChangeAspect="1"/>
            </p:cNvPicPr>
            <p:nvPr/>
          </p:nvPicPr>
          <p:blipFill>
            <a:blip r:embed="rId5"/>
            <a:stretch>
              <a:fillRect/>
            </a:stretch>
          </p:blipFill>
          <p:spPr>
            <a:xfrm>
              <a:off x="2155950" y="2999932"/>
              <a:ext cx="8866631" cy="3172268"/>
            </a:xfrm>
            <a:prstGeom prst="rect">
              <a:avLst/>
            </a:prstGeom>
          </p:spPr>
        </p:pic>
        <p:sp>
          <p:nvSpPr>
            <p:cNvPr id="2" name="AutoShape 13">
              <a:extLst>
                <a:ext uri="{FF2B5EF4-FFF2-40B4-BE49-F238E27FC236}">
                  <a16:creationId xmlns:a16="http://schemas.microsoft.com/office/drawing/2014/main" id="{20B0BC38-6297-06EC-BA5B-A6B9804D93A0}"/>
                </a:ext>
              </a:extLst>
            </p:cNvPr>
            <p:cNvSpPr>
              <a:spLocks noChangeArrowheads="1"/>
            </p:cNvSpPr>
            <p:nvPr/>
          </p:nvSpPr>
          <p:spPr bwMode="auto">
            <a:xfrm>
              <a:off x="6617840" y="2725612"/>
              <a:ext cx="1905000" cy="1097280"/>
            </a:xfrm>
            <a:prstGeom prst="wedgeRoundRectCallout">
              <a:avLst>
                <a:gd name="adj1" fmla="val -10205"/>
                <a:gd name="adj2" fmla="val 63330"/>
                <a:gd name="adj3" fmla="val 16667"/>
              </a:avLst>
            </a:prstGeom>
            <a:solidFill>
              <a:srgbClr val="FFFFCC"/>
            </a:solidFill>
            <a:ln w="9525">
              <a:solidFill>
                <a:srgbClr val="CC9900"/>
              </a:solidFill>
              <a:miter lim="800000"/>
              <a:headEnd/>
              <a:tailEnd/>
            </a:ln>
          </p:spPr>
          <p:txBody>
            <a:bodyPr anchor="ct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Transformer Encoder-Decoder</a:t>
              </a:r>
              <a:endParaRPr kumimoji="1" lang="en-US" altLang="zh-TW"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sp>
          <p:nvSpPr>
            <p:cNvPr id="7" name="AutoShape 13">
              <a:extLst>
                <a:ext uri="{FF2B5EF4-FFF2-40B4-BE49-F238E27FC236}">
                  <a16:creationId xmlns:a16="http://schemas.microsoft.com/office/drawing/2014/main" id="{99402079-7FF0-9AB8-E7E2-4CF697AB237A}"/>
                </a:ext>
              </a:extLst>
            </p:cNvPr>
            <p:cNvSpPr>
              <a:spLocks noChangeArrowheads="1"/>
            </p:cNvSpPr>
            <p:nvPr/>
          </p:nvSpPr>
          <p:spPr bwMode="auto">
            <a:xfrm>
              <a:off x="685800" y="3685725"/>
              <a:ext cx="1905000" cy="822960"/>
            </a:xfrm>
            <a:prstGeom prst="wedgeRoundRectCallout">
              <a:avLst>
                <a:gd name="adj1" fmla="val 39922"/>
                <a:gd name="adj2" fmla="val -61082"/>
                <a:gd name="adj3" fmla="val 16667"/>
              </a:avLst>
            </a:prstGeom>
            <a:solidFill>
              <a:srgbClr val="FFFFCC"/>
            </a:solidFill>
            <a:ln w="9525">
              <a:solidFill>
                <a:srgbClr val="CC9900"/>
              </a:solidFill>
              <a:miter lim="800000"/>
              <a:headEnd/>
              <a:tailEnd/>
            </a:ln>
          </p:spPr>
          <p:txBody>
            <a:bodyPr anchor="ct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task-Specific Prefix </a:t>
              </a:r>
              <a:endParaRPr kumimoji="1" lang="en-US" altLang="zh-TW"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endParaRPr>
            </a:p>
          </p:txBody>
        </p:sp>
      </p:grpSp>
      <p:sp>
        <p:nvSpPr>
          <p:cNvPr id="10" name="TextBox 9">
            <a:extLst>
              <a:ext uri="{FF2B5EF4-FFF2-40B4-BE49-F238E27FC236}">
                <a16:creationId xmlns:a16="http://schemas.microsoft.com/office/drawing/2014/main" id="{EA9AC586-E998-73B6-FEC0-A48B247A33CF}"/>
              </a:ext>
            </a:extLst>
          </p:cNvPr>
          <p:cNvSpPr txBox="1"/>
          <p:nvPr/>
        </p:nvSpPr>
        <p:spPr>
          <a:xfrm>
            <a:off x="4546846" y="6005568"/>
            <a:ext cx="4389638" cy="461665"/>
          </a:xfrm>
          <a:prstGeom prst="rect">
            <a:avLst/>
          </a:prstGeom>
          <a:noFill/>
        </p:spPr>
        <p:txBody>
          <a:bodyPr wrap="square">
            <a:spAutoFit/>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A Shared Text-To-Text Framework</a:t>
            </a:r>
          </a:p>
        </p:txBody>
      </p:sp>
    </p:spTree>
    <p:extLst>
      <p:ext uri="{BB962C8B-B14F-4D97-AF65-F5344CB8AC3E}">
        <p14:creationId xmlns:p14="http://schemas.microsoft.com/office/powerpoint/2010/main" val="1242134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T5: </a:t>
            </a:r>
            <a:r>
              <a:rPr lang="en-US" altLang="zh-CN" b="1" dirty="0"/>
              <a:t>T</a:t>
            </a:r>
            <a:r>
              <a:rPr lang="en-US" altLang="zh-CN" dirty="0"/>
              <a:t>ext-</a:t>
            </a:r>
            <a:r>
              <a:rPr lang="en-US" altLang="zh-CN" b="1" dirty="0"/>
              <a:t>t</a:t>
            </a:r>
            <a:r>
              <a:rPr lang="en-US" altLang="zh-CN" dirty="0"/>
              <a:t>o-</a:t>
            </a:r>
            <a:r>
              <a:rPr lang="en-US" altLang="zh-CN" b="1" dirty="0"/>
              <a:t>T</a:t>
            </a:r>
            <a:r>
              <a:rPr lang="en-US" altLang="zh-CN" dirty="0"/>
              <a:t>ext </a:t>
            </a:r>
            <a:r>
              <a:rPr lang="en-US" altLang="zh-CN" b="1" dirty="0"/>
              <a:t>T</a:t>
            </a:r>
            <a:r>
              <a:rPr lang="en-US" altLang="zh-CN" dirty="0"/>
              <a:t>ransfer </a:t>
            </a:r>
            <a:r>
              <a:rPr lang="en-US" altLang="zh-CN" b="1" dirty="0"/>
              <a:t>T</a:t>
            </a:r>
            <a:r>
              <a:rPr lang="en-US" altLang="zh-CN" dirty="0"/>
              <a:t>ransformer </a:t>
            </a:r>
          </a:p>
          <a:p>
            <a:pPr lvl="1" eaLnBrk="1" hangingPunct="1">
              <a:spcBef>
                <a:spcPts val="1200"/>
              </a:spcBef>
            </a:pPr>
            <a:endParaRPr lang="it-IT" altLang="zh-CN" kern="0" dirty="0">
              <a:hlinkClick r:id="rId3"/>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12" name="Picture 11">
            <a:extLst>
              <a:ext uri="{FF2B5EF4-FFF2-40B4-BE49-F238E27FC236}">
                <a16:creationId xmlns:a16="http://schemas.microsoft.com/office/drawing/2014/main" id="{18A9602A-3C5A-C197-C385-8464D1680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484120"/>
            <a:ext cx="8382000" cy="3429000"/>
          </a:xfrm>
          <a:prstGeom prst="rect">
            <a:avLst/>
          </a:prstGeom>
        </p:spPr>
      </p:pic>
    </p:spTree>
    <p:extLst>
      <p:ext uri="{BB962C8B-B14F-4D97-AF65-F5344CB8AC3E}">
        <p14:creationId xmlns:p14="http://schemas.microsoft.com/office/powerpoint/2010/main" val="2313685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7B384261-C522-4EE3-BA22-B9FBCF7B00E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A3FC7A0A-EB39-43F9-AC1D-ECEA98291797}" type="slidenum">
              <a:rPr kumimoji="0" lang="zh-TW" altLang="en-US" sz="1200">
                <a:latin typeface="+mn-lt"/>
              </a:rPr>
              <a:pPr/>
              <a:t>46</a:t>
            </a:fld>
            <a:endParaRPr kumimoji="0" lang="en-US" altLang="zh-TW" sz="1200">
              <a:latin typeface="+mn-lt"/>
            </a:endParaRPr>
          </a:p>
        </p:txBody>
      </p:sp>
      <p:sp>
        <p:nvSpPr>
          <p:cNvPr id="5" name="Title 4">
            <a:extLst>
              <a:ext uri="{FF2B5EF4-FFF2-40B4-BE49-F238E27FC236}">
                <a16:creationId xmlns:a16="http://schemas.microsoft.com/office/drawing/2014/main" id="{52DB0194-BE70-0996-97FC-74AD46CC6C2B}"/>
              </a:ext>
            </a:extLst>
          </p:cNvPr>
          <p:cNvSpPr>
            <a:spLocks noGrp="1"/>
          </p:cNvSpPr>
          <p:nvPr>
            <p:ph type="title"/>
          </p:nvPr>
        </p:nvSpPr>
        <p:spPr/>
        <p:txBody>
          <a:bodyPr/>
          <a:lstStyle/>
          <a:p>
            <a:r>
              <a:rPr lang="en-US" altLang="zh-CN" sz="4000" dirty="0"/>
              <a:t>Large Language Models</a:t>
            </a:r>
            <a:endParaRPr lang="en-US" sz="4000" dirty="0"/>
          </a:p>
        </p:txBody>
      </p:sp>
      <p:pic>
        <p:nvPicPr>
          <p:cNvPr id="8211" name="Picture 8210">
            <a:extLst>
              <a:ext uri="{FF2B5EF4-FFF2-40B4-BE49-F238E27FC236}">
                <a16:creationId xmlns:a16="http://schemas.microsoft.com/office/drawing/2014/main" id="{90E30416-8480-9E9F-BFAD-5AD5E8DF4020}"/>
              </a:ext>
            </a:extLst>
          </p:cNvPr>
          <p:cNvPicPr>
            <a:picLocks noChangeAspect="1"/>
          </p:cNvPicPr>
          <p:nvPr/>
        </p:nvPicPr>
        <p:blipFill rotWithShape="1">
          <a:blip r:embed="rId3">
            <a:extLst>
              <a:ext uri="{28A0092B-C50C-407E-A947-70E740481C1C}">
                <a14:useLocalDpi xmlns:a14="http://schemas.microsoft.com/office/drawing/2010/main" val="0"/>
              </a:ext>
            </a:extLst>
          </a:blip>
          <a:srcRect l="20601" t="24800" r="20601" b="20601"/>
          <a:stretch/>
        </p:blipFill>
        <p:spPr>
          <a:xfrm>
            <a:off x="7333252" y="4938794"/>
            <a:ext cx="603063" cy="559987"/>
          </a:xfrm>
          <a:prstGeom prst="rect">
            <a:avLst/>
          </a:prstGeom>
        </p:spPr>
      </p:pic>
      <p:grpSp>
        <p:nvGrpSpPr>
          <p:cNvPr id="8213" name="Group 8212">
            <a:extLst>
              <a:ext uri="{FF2B5EF4-FFF2-40B4-BE49-F238E27FC236}">
                <a16:creationId xmlns:a16="http://schemas.microsoft.com/office/drawing/2014/main" id="{D967C083-49AE-1821-0FC2-D9DCB7B55276}"/>
              </a:ext>
            </a:extLst>
          </p:cNvPr>
          <p:cNvGrpSpPr/>
          <p:nvPr/>
        </p:nvGrpSpPr>
        <p:grpSpPr>
          <a:xfrm>
            <a:off x="685800" y="1464358"/>
            <a:ext cx="10301702" cy="4860242"/>
            <a:chOff x="-145458" y="1446769"/>
            <a:chExt cx="10301702" cy="4860242"/>
          </a:xfrm>
        </p:grpSpPr>
        <p:grpSp>
          <p:nvGrpSpPr>
            <p:cNvPr id="58" name="Group 57">
              <a:extLst>
                <a:ext uri="{FF2B5EF4-FFF2-40B4-BE49-F238E27FC236}">
                  <a16:creationId xmlns:a16="http://schemas.microsoft.com/office/drawing/2014/main" id="{05C63516-7488-9C9E-97E6-2721E3692053}"/>
                </a:ext>
              </a:extLst>
            </p:cNvPr>
            <p:cNvGrpSpPr/>
            <p:nvPr/>
          </p:nvGrpSpPr>
          <p:grpSpPr>
            <a:xfrm>
              <a:off x="-145458" y="1446769"/>
              <a:ext cx="10301702" cy="4860242"/>
              <a:chOff x="-1531594" y="1340077"/>
              <a:chExt cx="10301702" cy="4860242"/>
            </a:xfrm>
          </p:grpSpPr>
          <p:pic>
            <p:nvPicPr>
              <p:cNvPr id="59" name="Picture 58">
                <a:extLst>
                  <a:ext uri="{FF2B5EF4-FFF2-40B4-BE49-F238E27FC236}">
                    <a16:creationId xmlns:a16="http://schemas.microsoft.com/office/drawing/2014/main" id="{C63A5EF8-A4AF-B6CE-7309-86DBF46433DC}"/>
                  </a:ext>
                </a:extLst>
              </p:cNvPr>
              <p:cNvPicPr>
                <a:picLocks noChangeAspect="1"/>
              </p:cNvPicPr>
              <p:nvPr/>
            </p:nvPicPr>
            <p:blipFill rotWithShape="1">
              <a:blip r:embed="rId4">
                <a:extLst>
                  <a:ext uri="{28A0092B-C50C-407E-A947-70E740481C1C}">
                    <a14:useLocalDpi xmlns:a14="http://schemas.microsoft.com/office/drawing/2010/main" val="0"/>
                  </a:ext>
                </a:extLst>
              </a:blip>
              <a:srcRect l="12934" t="12886" r="9845" b="21134"/>
              <a:stretch/>
            </p:blipFill>
            <p:spPr>
              <a:xfrm>
                <a:off x="2784863" y="1582751"/>
                <a:ext cx="1333749" cy="853597"/>
              </a:xfrm>
              <a:prstGeom prst="rect">
                <a:avLst/>
              </a:prstGeom>
            </p:spPr>
          </p:pic>
          <p:pic>
            <p:nvPicPr>
              <p:cNvPr id="60" name="Picture 59">
                <a:extLst>
                  <a:ext uri="{FF2B5EF4-FFF2-40B4-BE49-F238E27FC236}">
                    <a16:creationId xmlns:a16="http://schemas.microsoft.com/office/drawing/2014/main" id="{D99BBC68-3233-A267-A349-CB8179CF7897}"/>
                  </a:ext>
                </a:extLst>
              </p:cNvPr>
              <p:cNvPicPr>
                <a:picLocks noChangeAspect="1"/>
              </p:cNvPicPr>
              <p:nvPr/>
            </p:nvPicPr>
            <p:blipFill>
              <a:blip r:embed="rId5"/>
              <a:stretch>
                <a:fillRect/>
              </a:stretch>
            </p:blipFill>
            <p:spPr>
              <a:xfrm>
                <a:off x="4310874" y="3063366"/>
                <a:ext cx="3349457" cy="1246044"/>
              </a:xfrm>
              <a:prstGeom prst="rect">
                <a:avLst/>
              </a:prstGeom>
            </p:spPr>
          </p:pic>
          <p:grpSp>
            <p:nvGrpSpPr>
              <p:cNvPr id="61" name="Group 60">
                <a:extLst>
                  <a:ext uri="{FF2B5EF4-FFF2-40B4-BE49-F238E27FC236}">
                    <a16:creationId xmlns:a16="http://schemas.microsoft.com/office/drawing/2014/main" id="{ABA04502-0F64-6282-F68F-033DD853887D}"/>
                  </a:ext>
                </a:extLst>
              </p:cNvPr>
              <p:cNvGrpSpPr/>
              <p:nvPr/>
            </p:nvGrpSpPr>
            <p:grpSpPr>
              <a:xfrm>
                <a:off x="2642925" y="2402756"/>
                <a:ext cx="1595941" cy="2603819"/>
                <a:chOff x="2195736" y="2050074"/>
                <a:chExt cx="1595941" cy="2603819"/>
              </a:xfrm>
            </p:grpSpPr>
            <p:sp>
              <p:nvSpPr>
                <p:cNvPr id="8208" name="Arrow: Bent 8207">
                  <a:extLst>
                    <a:ext uri="{FF2B5EF4-FFF2-40B4-BE49-F238E27FC236}">
                      <a16:creationId xmlns:a16="http://schemas.microsoft.com/office/drawing/2014/main" id="{934A0C2F-72B8-0B5A-35DD-8E01366EF9E7}"/>
                    </a:ext>
                  </a:extLst>
                </p:cNvPr>
                <p:cNvSpPr/>
                <p:nvPr/>
              </p:nvSpPr>
              <p:spPr>
                <a:xfrm>
                  <a:off x="2195736" y="2050074"/>
                  <a:ext cx="1584176" cy="1188720"/>
                </a:xfrm>
                <a:prstGeom prst="bentArrow">
                  <a:avLst>
                    <a:gd name="adj1" fmla="val 5978"/>
                    <a:gd name="adj2" fmla="val 8308"/>
                    <a:gd name="adj3" fmla="val 18071"/>
                    <a:gd name="adj4" fmla="val 43750"/>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8209" name="Arrow: Bent 8208">
                  <a:extLst>
                    <a:ext uri="{FF2B5EF4-FFF2-40B4-BE49-F238E27FC236}">
                      <a16:creationId xmlns:a16="http://schemas.microsoft.com/office/drawing/2014/main" id="{7DFC9A65-FF05-F29D-C411-705057093977}"/>
                    </a:ext>
                  </a:extLst>
                </p:cNvPr>
                <p:cNvSpPr/>
                <p:nvPr/>
              </p:nvSpPr>
              <p:spPr>
                <a:xfrm flipV="1">
                  <a:off x="2207501" y="3465173"/>
                  <a:ext cx="1584176" cy="1188720"/>
                </a:xfrm>
                <a:prstGeom prst="bentArrow">
                  <a:avLst>
                    <a:gd name="adj1" fmla="val 5978"/>
                    <a:gd name="adj2" fmla="val 8308"/>
                    <a:gd name="adj3" fmla="val 18071"/>
                    <a:gd name="adj4" fmla="val 43750"/>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8210" name="Straight Arrow Connector 8209">
                  <a:extLst>
                    <a:ext uri="{FF2B5EF4-FFF2-40B4-BE49-F238E27FC236}">
                      <a16:creationId xmlns:a16="http://schemas.microsoft.com/office/drawing/2014/main" id="{561B86D0-B6E9-2C4A-4553-4D6593AC7CB9}"/>
                    </a:ext>
                  </a:extLst>
                </p:cNvPr>
                <p:cNvCxnSpPr>
                  <a:cxnSpLocks/>
                </p:cNvCxnSpPr>
                <p:nvPr/>
              </p:nvCxnSpPr>
              <p:spPr>
                <a:xfrm>
                  <a:off x="2207500" y="3356992"/>
                  <a:ext cx="1583553" cy="0"/>
                </a:xfrm>
                <a:prstGeom prst="straightConnector1">
                  <a:avLst/>
                </a:prstGeom>
                <a:noFill/>
                <a:ln w="60325" cap="flat" cmpd="sng" algn="ctr">
                  <a:solidFill>
                    <a:srgbClr val="4F81BD">
                      <a:shade val="95000"/>
                      <a:satMod val="105000"/>
                    </a:srgbClr>
                  </a:solidFill>
                  <a:prstDash val="solid"/>
                  <a:tailEnd type="triangle"/>
                </a:ln>
                <a:effectLst/>
              </p:spPr>
            </p:cxnSp>
          </p:grpSp>
          <p:pic>
            <p:nvPicPr>
              <p:cNvPr id="62" name="Picture 61">
                <a:extLst>
                  <a:ext uri="{FF2B5EF4-FFF2-40B4-BE49-F238E27FC236}">
                    <a16:creationId xmlns:a16="http://schemas.microsoft.com/office/drawing/2014/main" id="{7B4BC59D-B586-45AF-6161-6D98E068D696}"/>
                  </a:ext>
                </a:extLst>
              </p:cNvPr>
              <p:cNvPicPr>
                <a:picLocks noChangeAspect="1"/>
              </p:cNvPicPr>
              <p:nvPr/>
            </p:nvPicPr>
            <p:blipFill>
              <a:blip r:embed="rId6"/>
              <a:stretch>
                <a:fillRect/>
              </a:stretch>
            </p:blipFill>
            <p:spPr>
              <a:xfrm>
                <a:off x="139022" y="1974734"/>
                <a:ext cx="2417006" cy="3341155"/>
              </a:xfrm>
              <a:prstGeom prst="rect">
                <a:avLst/>
              </a:prstGeom>
            </p:spPr>
          </p:pic>
          <p:sp>
            <p:nvSpPr>
              <p:cNvPr id="63" name="TextBox 62">
                <a:extLst>
                  <a:ext uri="{FF2B5EF4-FFF2-40B4-BE49-F238E27FC236}">
                    <a16:creationId xmlns:a16="http://schemas.microsoft.com/office/drawing/2014/main" id="{DFAB7A27-AFC9-B500-1584-E7A48BA811CD}"/>
                  </a:ext>
                </a:extLst>
              </p:cNvPr>
              <p:cNvSpPr txBox="1"/>
              <p:nvPr/>
            </p:nvSpPr>
            <p:spPr>
              <a:xfrm>
                <a:off x="-1531594" y="5434087"/>
                <a:ext cx="4495800" cy="70788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Transformers have epoch-making significance for the development of </a:t>
                </a:r>
                <a:r>
                  <a:rPr kumimoji="0" lang="en-US" altLang="zh-CN" sz="20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NLP</a:t>
                </a:r>
                <a:r>
                  <a:rPr kumimoji="0" lang="en-US" sz="20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t>
                </a:r>
                <a:endParaRPr kumimoji="0" lang="en-US" altLang="zh-CN" sz="20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8192" name="Picture 8191">
                <a:extLst>
                  <a:ext uri="{FF2B5EF4-FFF2-40B4-BE49-F238E27FC236}">
                    <a16:creationId xmlns:a16="http://schemas.microsoft.com/office/drawing/2014/main" id="{19B5B025-806A-F5E4-2FE1-D3D144F84035}"/>
                  </a:ext>
                </a:extLst>
              </p:cNvPr>
              <p:cNvPicPr>
                <a:picLocks noChangeAspect="1"/>
              </p:cNvPicPr>
              <p:nvPr/>
            </p:nvPicPr>
            <p:blipFill>
              <a:blip r:embed="rId7"/>
              <a:stretch>
                <a:fillRect/>
              </a:stretch>
            </p:blipFill>
            <p:spPr>
              <a:xfrm>
                <a:off x="446521" y="2295039"/>
                <a:ext cx="539571" cy="533089"/>
              </a:xfrm>
              <a:prstGeom prst="rect">
                <a:avLst/>
              </a:prstGeom>
            </p:spPr>
          </p:pic>
          <p:sp>
            <p:nvSpPr>
              <p:cNvPr id="8193" name="TextBox 8192">
                <a:extLst>
                  <a:ext uri="{FF2B5EF4-FFF2-40B4-BE49-F238E27FC236}">
                    <a16:creationId xmlns:a16="http://schemas.microsoft.com/office/drawing/2014/main" id="{C85C360D-5DD5-8E4D-E4D4-248DD2687901}"/>
                  </a:ext>
                </a:extLst>
              </p:cNvPr>
              <p:cNvSpPr txBox="1"/>
              <p:nvPr/>
            </p:nvSpPr>
            <p:spPr>
              <a:xfrm>
                <a:off x="2884020" y="3344492"/>
                <a:ext cx="1437995" cy="72327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KaiTi" panose="02010609060101010101" pitchFamily="49" charset="-122"/>
                    <a:ea typeface="KaiTi" panose="02010609060101010101" pitchFamily="49" charset="-122"/>
                  </a:rPr>
                  <a:t>Encoder-</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KaiTi" panose="02010609060101010101" pitchFamily="49" charset="-122"/>
                    <a:ea typeface="KaiTi" panose="02010609060101010101" pitchFamily="49" charset="-122"/>
                  </a:rPr>
                  <a:t>Decoder</a:t>
                </a:r>
              </a:p>
            </p:txBody>
          </p:sp>
          <p:sp>
            <p:nvSpPr>
              <p:cNvPr id="8195" name="TextBox 8194">
                <a:extLst>
                  <a:ext uri="{FF2B5EF4-FFF2-40B4-BE49-F238E27FC236}">
                    <a16:creationId xmlns:a16="http://schemas.microsoft.com/office/drawing/2014/main" id="{3B15D9D8-2F90-799A-5944-EFF68649DACB}"/>
                  </a:ext>
                </a:extLst>
              </p:cNvPr>
              <p:cNvSpPr txBox="1"/>
              <p:nvPr/>
            </p:nvSpPr>
            <p:spPr>
              <a:xfrm>
                <a:off x="2699792" y="2492896"/>
                <a:ext cx="1584176"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KaiTi" panose="02010609060101010101" pitchFamily="49" charset="-122"/>
                    <a:ea typeface="KaiTi" panose="02010609060101010101" pitchFamily="49" charset="-122"/>
                  </a:rPr>
                  <a:t>Encoder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KaiTi" panose="02010609060101010101" pitchFamily="49" charset="-122"/>
                    <a:ea typeface="KaiTi" panose="02010609060101010101" pitchFamily="49" charset="-122"/>
                  </a:rPr>
                  <a:t>-Only</a:t>
                </a:r>
              </a:p>
            </p:txBody>
          </p:sp>
          <p:sp>
            <p:nvSpPr>
              <p:cNvPr id="8196" name="TextBox 8195">
                <a:extLst>
                  <a:ext uri="{FF2B5EF4-FFF2-40B4-BE49-F238E27FC236}">
                    <a16:creationId xmlns:a16="http://schemas.microsoft.com/office/drawing/2014/main" id="{D1481D6B-8521-1AB6-DBC9-2E6704FFAE5A}"/>
                  </a:ext>
                </a:extLst>
              </p:cNvPr>
              <p:cNvSpPr txBox="1"/>
              <p:nvPr/>
            </p:nvSpPr>
            <p:spPr>
              <a:xfrm>
                <a:off x="2729509" y="4262058"/>
                <a:ext cx="1524740"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KaiTi" panose="02010609060101010101" pitchFamily="49" charset="-122"/>
                    <a:ea typeface="KaiTi" panose="02010609060101010101" pitchFamily="49" charset="-122"/>
                  </a:rPr>
                  <a:t>Decoder-Only</a:t>
                </a:r>
              </a:p>
            </p:txBody>
          </p:sp>
          <p:pic>
            <p:nvPicPr>
              <p:cNvPr id="8197" name="Picture 8196">
                <a:extLst>
                  <a:ext uri="{FF2B5EF4-FFF2-40B4-BE49-F238E27FC236}">
                    <a16:creationId xmlns:a16="http://schemas.microsoft.com/office/drawing/2014/main" id="{DA273074-63A8-2A5D-C01A-D24786764609}"/>
                  </a:ext>
                </a:extLst>
              </p:cNvPr>
              <p:cNvPicPr>
                <a:picLocks noChangeAspect="1"/>
              </p:cNvPicPr>
              <p:nvPr/>
            </p:nvPicPr>
            <p:blipFill>
              <a:blip r:embed="rId8"/>
              <a:stretch>
                <a:fillRect/>
              </a:stretch>
            </p:blipFill>
            <p:spPr>
              <a:xfrm>
                <a:off x="4310874" y="1844824"/>
                <a:ext cx="1514686" cy="1217465"/>
              </a:xfrm>
              <a:prstGeom prst="rect">
                <a:avLst/>
              </a:prstGeom>
            </p:spPr>
          </p:pic>
          <p:pic>
            <p:nvPicPr>
              <p:cNvPr id="8198" name="Picture 8197">
                <a:extLst>
                  <a:ext uri="{FF2B5EF4-FFF2-40B4-BE49-F238E27FC236}">
                    <a16:creationId xmlns:a16="http://schemas.microsoft.com/office/drawing/2014/main" id="{CF08EE69-6D5C-D588-E10C-072A8FA8FC5C}"/>
                  </a:ext>
                </a:extLst>
              </p:cNvPr>
              <p:cNvPicPr>
                <a:picLocks noChangeAspect="1"/>
              </p:cNvPicPr>
              <p:nvPr/>
            </p:nvPicPr>
            <p:blipFill>
              <a:blip r:embed="rId9"/>
              <a:stretch>
                <a:fillRect/>
              </a:stretch>
            </p:blipFill>
            <p:spPr>
              <a:xfrm>
                <a:off x="4310874" y="4365402"/>
                <a:ext cx="1640434" cy="1234612"/>
              </a:xfrm>
              <a:prstGeom prst="rect">
                <a:avLst/>
              </a:prstGeom>
            </p:spPr>
          </p:pic>
          <p:grpSp>
            <p:nvGrpSpPr>
              <p:cNvPr id="8199" name="Group 8198">
                <a:extLst>
                  <a:ext uri="{FF2B5EF4-FFF2-40B4-BE49-F238E27FC236}">
                    <a16:creationId xmlns:a16="http://schemas.microsoft.com/office/drawing/2014/main" id="{FD97A391-5428-E02C-9DED-D7C79E1DB0F5}"/>
                  </a:ext>
                </a:extLst>
              </p:cNvPr>
              <p:cNvGrpSpPr/>
              <p:nvPr/>
            </p:nvGrpSpPr>
            <p:grpSpPr>
              <a:xfrm>
                <a:off x="7479226" y="3270128"/>
                <a:ext cx="1269238" cy="858734"/>
                <a:chOff x="7386704" y="3619394"/>
                <a:chExt cx="1269238" cy="858734"/>
              </a:xfrm>
            </p:grpSpPr>
            <p:pic>
              <p:nvPicPr>
                <p:cNvPr id="8206" name="Graphic 8205">
                  <a:extLst>
                    <a:ext uri="{FF2B5EF4-FFF2-40B4-BE49-F238E27FC236}">
                      <a16:creationId xmlns:a16="http://schemas.microsoft.com/office/drawing/2014/main" id="{CBA7E9D3-40FF-74FB-8E40-02EE6FBAC9E7}"/>
                    </a:ext>
                  </a:extLst>
                </p:cNvPr>
                <p:cNvPicPr>
                  <a:picLocks noChangeAspect="1"/>
                </p:cNvPicPr>
                <p:nvPr/>
              </p:nvPicPr>
              <p:blipFill rotWithShape="1">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6406" b="16835"/>
                <a:stretch/>
              </p:blipFill>
              <p:spPr>
                <a:xfrm>
                  <a:off x="7386704" y="4113003"/>
                  <a:ext cx="1269238" cy="365125"/>
                </a:xfrm>
                <a:prstGeom prst="rect">
                  <a:avLst/>
                </a:prstGeom>
              </p:spPr>
            </p:pic>
            <p:pic>
              <p:nvPicPr>
                <p:cNvPr id="8207" name="Picture 8206">
                  <a:extLst>
                    <a:ext uri="{FF2B5EF4-FFF2-40B4-BE49-F238E27FC236}">
                      <a16:creationId xmlns:a16="http://schemas.microsoft.com/office/drawing/2014/main" id="{67F07AA0-67B5-6070-4523-BA5096F26633}"/>
                    </a:ext>
                  </a:extLst>
                </p:cNvPr>
                <p:cNvPicPr>
                  <a:picLocks noChangeAspect="1"/>
                </p:cNvPicPr>
                <p:nvPr/>
              </p:nvPicPr>
              <p:blipFill>
                <a:blip r:embed="rId7"/>
                <a:stretch>
                  <a:fillRect/>
                </a:stretch>
              </p:blipFill>
              <p:spPr>
                <a:xfrm>
                  <a:off x="7748759" y="3619394"/>
                  <a:ext cx="462759" cy="457200"/>
                </a:xfrm>
                <a:prstGeom prst="rect">
                  <a:avLst/>
                </a:prstGeom>
              </p:spPr>
            </p:pic>
          </p:grpSp>
          <p:grpSp>
            <p:nvGrpSpPr>
              <p:cNvPr id="8200" name="Group 8199">
                <a:extLst>
                  <a:ext uri="{FF2B5EF4-FFF2-40B4-BE49-F238E27FC236}">
                    <a16:creationId xmlns:a16="http://schemas.microsoft.com/office/drawing/2014/main" id="{8C94AD71-0AE6-961C-30A5-34A196E6E391}"/>
                  </a:ext>
                </a:extLst>
              </p:cNvPr>
              <p:cNvGrpSpPr/>
              <p:nvPr/>
            </p:nvGrpSpPr>
            <p:grpSpPr>
              <a:xfrm>
                <a:off x="5751034" y="2060848"/>
                <a:ext cx="1269238" cy="858734"/>
                <a:chOff x="5644008" y="2482122"/>
                <a:chExt cx="1269238" cy="858734"/>
              </a:xfrm>
            </p:grpSpPr>
            <p:pic>
              <p:nvPicPr>
                <p:cNvPr id="8204" name="Graphic 8203">
                  <a:extLst>
                    <a:ext uri="{FF2B5EF4-FFF2-40B4-BE49-F238E27FC236}">
                      <a16:creationId xmlns:a16="http://schemas.microsoft.com/office/drawing/2014/main" id="{4BC4BD73-7127-F4F7-3CDE-B17D3D0A7C7A}"/>
                    </a:ext>
                  </a:extLst>
                </p:cNvPr>
                <p:cNvPicPr>
                  <a:picLocks noChangeAspect="1"/>
                </p:cNvPicPr>
                <p:nvPr/>
              </p:nvPicPr>
              <p:blipFill rotWithShape="1">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6406" b="16835"/>
                <a:stretch/>
              </p:blipFill>
              <p:spPr>
                <a:xfrm>
                  <a:off x="5644008" y="2975731"/>
                  <a:ext cx="1269238" cy="365125"/>
                </a:xfrm>
                <a:prstGeom prst="rect">
                  <a:avLst/>
                </a:prstGeom>
              </p:spPr>
            </p:pic>
            <p:pic>
              <p:nvPicPr>
                <p:cNvPr id="8205" name="Picture 8204">
                  <a:extLst>
                    <a:ext uri="{FF2B5EF4-FFF2-40B4-BE49-F238E27FC236}">
                      <a16:creationId xmlns:a16="http://schemas.microsoft.com/office/drawing/2014/main" id="{EC387873-B00B-A4C4-F00A-8764E0B88158}"/>
                    </a:ext>
                  </a:extLst>
                </p:cNvPr>
                <p:cNvPicPr>
                  <a:picLocks noChangeAspect="1"/>
                </p:cNvPicPr>
                <p:nvPr/>
              </p:nvPicPr>
              <p:blipFill>
                <a:blip r:embed="rId7"/>
                <a:stretch>
                  <a:fillRect/>
                </a:stretch>
              </p:blipFill>
              <p:spPr>
                <a:xfrm>
                  <a:off x="6006063" y="2482122"/>
                  <a:ext cx="462759" cy="457200"/>
                </a:xfrm>
                <a:prstGeom prst="rect">
                  <a:avLst/>
                </a:prstGeom>
              </p:spPr>
            </p:pic>
          </p:grpSp>
          <p:sp>
            <p:nvSpPr>
              <p:cNvPr id="8201" name="TextBox 8200">
                <a:extLst>
                  <a:ext uri="{FF2B5EF4-FFF2-40B4-BE49-F238E27FC236}">
                    <a16:creationId xmlns:a16="http://schemas.microsoft.com/office/drawing/2014/main" id="{4CCBF321-2CAB-A853-25AE-4C7E77406A44}"/>
                  </a:ext>
                </a:extLst>
              </p:cNvPr>
              <p:cNvSpPr txBox="1"/>
              <p:nvPr/>
            </p:nvSpPr>
            <p:spPr>
              <a:xfrm>
                <a:off x="4274846" y="5738654"/>
                <a:ext cx="4495262"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Auto-</a:t>
                </a:r>
                <a:r>
                  <a:rPr kumimoji="0" lang="en-US" altLang="zh-CN" sz="2400" kern="0" dirty="0">
                    <a:solidFill>
                      <a:srgbClr val="FF0000"/>
                    </a:solidFill>
                    <a:latin typeface="Calibri" panose="020F0502020204030204" pitchFamily="34" charset="0"/>
                    <a:ea typeface="Calibri" panose="020F0502020204030204" pitchFamily="34" charset="0"/>
                    <a:cs typeface="Calibri" panose="020F0502020204030204" pitchFamily="34" charset="0"/>
                  </a:rPr>
                  <a:t>Regressive </a:t>
                </a:r>
                <a:r>
                  <a:rPr kumimoji="0" lang="en-US" altLang="zh-CN" sz="240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Language Model</a:t>
                </a:r>
              </a:p>
            </p:txBody>
          </p:sp>
          <p:sp>
            <p:nvSpPr>
              <p:cNvPr id="8202" name="TextBox 8201">
                <a:extLst>
                  <a:ext uri="{FF2B5EF4-FFF2-40B4-BE49-F238E27FC236}">
                    <a16:creationId xmlns:a16="http://schemas.microsoft.com/office/drawing/2014/main" id="{CC3CD746-6432-85AE-F923-1434C0DD9672}"/>
                  </a:ext>
                </a:extLst>
              </p:cNvPr>
              <p:cNvSpPr txBox="1"/>
              <p:nvPr/>
            </p:nvSpPr>
            <p:spPr>
              <a:xfrm>
                <a:off x="4274846" y="1340077"/>
                <a:ext cx="3483290"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Masked Language Model</a:t>
                </a:r>
              </a:p>
            </p:txBody>
          </p:sp>
          <p:sp>
            <p:nvSpPr>
              <p:cNvPr id="8203" name="Rectangle 8202">
                <a:extLst>
                  <a:ext uri="{FF2B5EF4-FFF2-40B4-BE49-F238E27FC236}">
                    <a16:creationId xmlns:a16="http://schemas.microsoft.com/office/drawing/2014/main" id="{D61EAB00-12DC-4348-81F6-AE848E083EEF}"/>
                  </a:ext>
                </a:extLst>
              </p:cNvPr>
              <p:cNvSpPr/>
              <p:nvPr/>
            </p:nvSpPr>
            <p:spPr>
              <a:xfrm>
                <a:off x="3144316" y="4924656"/>
                <a:ext cx="695127" cy="461665"/>
              </a:xfrm>
              <a:prstGeom prst="rect">
                <a:avLst/>
              </a:prstGeom>
              <a:noFill/>
              <a:ln>
                <a:noFill/>
              </a:ln>
            </p:spPr>
            <p:txBody>
              <a:bodyPr wrap="none" lIns="91440" tIns="45720" rIns="91440" bIns="4572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w="10160">
                      <a:solidFill>
                        <a:srgbClr val="4BACC6"/>
                      </a:solidFill>
                      <a:prstDash val="solid"/>
                    </a:ln>
                    <a:solidFill>
                      <a:srgbClr val="00B050"/>
                    </a:solidFill>
                    <a:effectLst/>
                    <a:uLnTx/>
                    <a:uFillTx/>
                    <a:latin typeface="Calibri" panose="020F0502020204030204" pitchFamily="34" charset="0"/>
                    <a:ea typeface="Calibri" panose="020F0502020204030204" pitchFamily="34" charset="0"/>
                    <a:cs typeface="Calibri" panose="020F0502020204030204" pitchFamily="34" charset="0"/>
                  </a:rPr>
                  <a:t>GPT</a:t>
                </a:r>
                <a:endParaRPr kumimoji="0" lang="en-US" sz="2400" b="1" i="0" u="none" strike="noStrike" kern="0" cap="none" spc="0" normalizeH="0" baseline="0" noProof="0" dirty="0">
                  <a:ln w="10160">
                    <a:solidFill>
                      <a:srgbClr val="4BACC6"/>
                    </a:solidFill>
                    <a:prstDash val="solid"/>
                  </a:ln>
                  <a:solidFill>
                    <a:srgbClr val="00B05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pic>
          <p:nvPicPr>
            <p:cNvPr id="8212" name="Picture 8211">
              <a:extLst>
                <a:ext uri="{FF2B5EF4-FFF2-40B4-BE49-F238E27FC236}">
                  <a16:creationId xmlns:a16="http://schemas.microsoft.com/office/drawing/2014/main" id="{1FC7705E-8652-87C6-8747-5AC966F228EC}"/>
                </a:ext>
              </a:extLst>
            </p:cNvPr>
            <p:cNvPicPr>
              <a:picLocks noChangeAspect="1"/>
            </p:cNvPicPr>
            <p:nvPr/>
          </p:nvPicPr>
          <p:blipFill>
            <a:blip r:embed="rId12"/>
            <a:stretch>
              <a:fillRect/>
            </a:stretch>
          </p:blipFill>
          <p:spPr>
            <a:xfrm>
              <a:off x="4270156" y="5463938"/>
              <a:ext cx="1183924" cy="396884"/>
            </a:xfrm>
            <a:prstGeom prst="rect">
              <a:avLst/>
            </a:prstGeom>
          </p:spPr>
        </p:pic>
      </p:grpSp>
      <p:pic>
        <p:nvPicPr>
          <p:cNvPr id="8214" name="Picture 8213">
            <a:extLst>
              <a:ext uri="{FF2B5EF4-FFF2-40B4-BE49-F238E27FC236}">
                <a16:creationId xmlns:a16="http://schemas.microsoft.com/office/drawing/2014/main" id="{A49FED40-4BEE-13AE-B84B-735233549043}"/>
              </a:ext>
            </a:extLst>
          </p:cNvPr>
          <p:cNvPicPr>
            <a:picLocks noChangeAspect="1"/>
          </p:cNvPicPr>
          <p:nvPr/>
        </p:nvPicPr>
        <p:blipFill rotWithShape="1">
          <a:blip r:embed="rId3">
            <a:extLst>
              <a:ext uri="{28A0092B-C50C-407E-A947-70E740481C1C}">
                <a14:useLocalDpi xmlns:a14="http://schemas.microsoft.com/office/drawing/2010/main" val="0"/>
              </a:ext>
            </a:extLst>
          </a:blip>
          <a:srcRect l="20601" t="24800" r="20601" b="20601"/>
          <a:stretch/>
        </p:blipFill>
        <p:spPr>
          <a:xfrm>
            <a:off x="8236137" y="4826995"/>
            <a:ext cx="603063" cy="559987"/>
          </a:xfrm>
          <a:prstGeom prst="rect">
            <a:avLst/>
          </a:prstGeom>
        </p:spPr>
      </p:pic>
    </p:spTree>
    <p:extLst>
      <p:ext uri="{BB962C8B-B14F-4D97-AF65-F5344CB8AC3E}">
        <p14:creationId xmlns:p14="http://schemas.microsoft.com/office/powerpoint/2010/main" val="2543646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7B384261-C522-4EE3-BA22-B9FBCF7B00E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FC7A0A-EB39-43F9-AC1D-ECEA98291797}"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pic>
        <p:nvPicPr>
          <p:cNvPr id="2" name="Picture 1">
            <a:extLst>
              <a:ext uri="{FF2B5EF4-FFF2-40B4-BE49-F238E27FC236}">
                <a16:creationId xmlns:a16="http://schemas.microsoft.com/office/drawing/2014/main" id="{9B5174F5-604C-FCE6-2A90-411A3AE73770}"/>
              </a:ext>
            </a:extLst>
          </p:cNvPr>
          <p:cNvPicPr>
            <a:picLocks noChangeAspect="1"/>
          </p:cNvPicPr>
          <p:nvPr/>
        </p:nvPicPr>
        <p:blipFill>
          <a:blip r:embed="rId3"/>
          <a:stretch>
            <a:fillRect/>
          </a:stretch>
        </p:blipFill>
        <p:spPr>
          <a:xfrm>
            <a:off x="1676400" y="0"/>
            <a:ext cx="8695427" cy="6858000"/>
          </a:xfrm>
          <a:prstGeom prst="rect">
            <a:avLst/>
          </a:prstGeom>
        </p:spPr>
      </p:pic>
    </p:spTree>
    <p:extLst>
      <p:ext uri="{BB962C8B-B14F-4D97-AF65-F5344CB8AC3E}">
        <p14:creationId xmlns:p14="http://schemas.microsoft.com/office/powerpoint/2010/main" val="731165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From Pre-Training/Fine-Tuning to Pre-Training/Prompting</a:t>
            </a:r>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pic>
        <p:nvPicPr>
          <p:cNvPr id="3" name="Picture 2">
            <a:extLst>
              <a:ext uri="{FF2B5EF4-FFF2-40B4-BE49-F238E27FC236}">
                <a16:creationId xmlns:a16="http://schemas.microsoft.com/office/drawing/2014/main" id="{37A5070C-BF60-46C1-AACC-87A2FEF0C4D1}"/>
              </a:ext>
            </a:extLst>
          </p:cNvPr>
          <p:cNvPicPr>
            <a:picLocks noChangeAspect="1"/>
          </p:cNvPicPr>
          <p:nvPr/>
        </p:nvPicPr>
        <p:blipFill rotWithShape="1">
          <a:blip r:embed="rId3">
            <a:extLst>
              <a:ext uri="{28A0092B-C50C-407E-A947-70E740481C1C}">
                <a14:useLocalDpi xmlns:a14="http://schemas.microsoft.com/office/drawing/2010/main" val="0"/>
              </a:ext>
            </a:extLst>
          </a:blip>
          <a:srcRect t="1793" b="10975"/>
          <a:stretch/>
        </p:blipFill>
        <p:spPr>
          <a:xfrm>
            <a:off x="914400" y="2438400"/>
            <a:ext cx="5029200" cy="3206679"/>
          </a:xfrm>
          <a:prstGeom prst="rect">
            <a:avLst/>
          </a:prstGeom>
        </p:spPr>
      </p:pic>
      <p:grpSp>
        <p:nvGrpSpPr>
          <p:cNvPr id="6" name="Group 5">
            <a:extLst>
              <a:ext uri="{FF2B5EF4-FFF2-40B4-BE49-F238E27FC236}">
                <a16:creationId xmlns:a16="http://schemas.microsoft.com/office/drawing/2014/main" id="{37094822-CE27-C8BC-3CD2-8879DF949238}"/>
              </a:ext>
            </a:extLst>
          </p:cNvPr>
          <p:cNvGrpSpPr/>
          <p:nvPr/>
        </p:nvGrpSpPr>
        <p:grpSpPr>
          <a:xfrm>
            <a:off x="6324600" y="2362200"/>
            <a:ext cx="4648199" cy="3662065"/>
            <a:chOff x="1096212" y="2291812"/>
            <a:chExt cx="4648199" cy="3662065"/>
          </a:xfrm>
        </p:grpSpPr>
        <p:pic>
          <p:nvPicPr>
            <p:cNvPr id="7" name="Picture 6">
              <a:extLst>
                <a:ext uri="{FF2B5EF4-FFF2-40B4-BE49-F238E27FC236}">
                  <a16:creationId xmlns:a16="http://schemas.microsoft.com/office/drawing/2014/main" id="{B95C3EE7-0F50-53CD-0703-0CC80CC330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627" y="2853097"/>
              <a:ext cx="2038985" cy="2600325"/>
            </a:xfrm>
            <a:prstGeom prst="rect">
              <a:avLst/>
            </a:prstGeom>
          </p:spPr>
        </p:pic>
        <p:sp>
          <p:nvSpPr>
            <p:cNvPr id="8" name="TextBox 7">
              <a:extLst>
                <a:ext uri="{FF2B5EF4-FFF2-40B4-BE49-F238E27FC236}">
                  <a16:creationId xmlns:a16="http://schemas.microsoft.com/office/drawing/2014/main" id="{EF4D9987-A0D6-7837-CAC3-B41BBDFFBDEB}"/>
                </a:ext>
              </a:extLst>
            </p:cNvPr>
            <p:cNvSpPr txBox="1"/>
            <p:nvPr/>
          </p:nvSpPr>
          <p:spPr>
            <a:xfrm>
              <a:off x="1287982" y="2291813"/>
              <a:ext cx="1713230"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Fine-Tuning</a:t>
              </a:r>
            </a:p>
          </p:txBody>
        </p:sp>
        <p:sp>
          <p:nvSpPr>
            <p:cNvPr id="9" name="TextBox 8">
              <a:extLst>
                <a:ext uri="{FF2B5EF4-FFF2-40B4-BE49-F238E27FC236}">
                  <a16:creationId xmlns:a16="http://schemas.microsoft.com/office/drawing/2014/main" id="{7917DB43-E3D4-5D3F-B3DA-B860134DA8E0}"/>
                </a:ext>
              </a:extLst>
            </p:cNvPr>
            <p:cNvSpPr txBox="1"/>
            <p:nvPr/>
          </p:nvSpPr>
          <p:spPr>
            <a:xfrm>
              <a:off x="3690850" y="2291812"/>
              <a:ext cx="1748762" cy="461665"/>
            </a:xfrm>
            <a:prstGeom prst="rect">
              <a:avLst/>
            </a:prstGeom>
            <a:noFill/>
          </p:spPr>
          <p:txBody>
            <a:bodyPr wrap="square">
              <a:spAutoFit/>
            </a:bodyPr>
            <a:lstStyle>
              <a:defPPr>
                <a:defRPr lang="en-GB"/>
              </a:defPPr>
              <a:lvl1pPr algn="ctr">
                <a:defRPr sz="2400">
                  <a:latin typeface="Calibri" panose="020F0502020204030204" pitchFamily="34" charset="0"/>
                  <a:ea typeface="Calibri" panose="020F0502020204030204" pitchFamily="34" charset="0"/>
                  <a:cs typeface="Calibri" panose="020F0502020204030204" pitchFamily="34" charset="0"/>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rPr>
                <a:t>Prompting</a:t>
              </a:r>
            </a:p>
          </p:txBody>
        </p:sp>
        <p:pic>
          <p:nvPicPr>
            <p:cNvPr id="10" name="Picture 9">
              <a:extLst>
                <a:ext uri="{FF2B5EF4-FFF2-40B4-BE49-F238E27FC236}">
                  <a16:creationId xmlns:a16="http://schemas.microsoft.com/office/drawing/2014/main" id="{B1D8779A-C078-2261-4C9F-B5415B3279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821" y="2803371"/>
              <a:ext cx="2204085" cy="2707640"/>
            </a:xfrm>
            <a:prstGeom prst="rect">
              <a:avLst/>
            </a:prstGeom>
          </p:spPr>
        </p:pic>
        <p:sp>
          <p:nvSpPr>
            <p:cNvPr id="11" name="TextBox 10">
              <a:extLst>
                <a:ext uri="{FF2B5EF4-FFF2-40B4-BE49-F238E27FC236}">
                  <a16:creationId xmlns:a16="http://schemas.microsoft.com/office/drawing/2014/main" id="{DA81C67D-90CA-9095-3BFB-DC6EA5CEF6CC}"/>
                </a:ext>
              </a:extLst>
            </p:cNvPr>
            <p:cNvSpPr txBox="1"/>
            <p:nvPr/>
          </p:nvSpPr>
          <p:spPr>
            <a:xfrm>
              <a:off x="1096212" y="5492212"/>
              <a:ext cx="4648199"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Source: https://blog.research.google/2022/02/guiding-frozen-language-models-with.html</a:t>
              </a:r>
            </a:p>
          </p:txBody>
        </p:sp>
      </p:grpSp>
      <p:sp>
        <p:nvSpPr>
          <p:cNvPr id="2" name="Rectangle: Rounded Corners 1">
            <a:extLst>
              <a:ext uri="{FF2B5EF4-FFF2-40B4-BE49-F238E27FC236}">
                <a16:creationId xmlns:a16="http://schemas.microsoft.com/office/drawing/2014/main" id="{F220828A-3665-4B9C-C370-AC33C4B9CBF6}"/>
              </a:ext>
            </a:extLst>
          </p:cNvPr>
          <p:cNvSpPr/>
          <p:nvPr/>
        </p:nvSpPr>
        <p:spPr bwMode="auto">
          <a:xfrm>
            <a:off x="3276600" y="4571999"/>
            <a:ext cx="1295400" cy="1073079"/>
          </a:xfrm>
          <a:prstGeom prst="roundRect">
            <a:avLst/>
          </a:prstGeom>
          <a:solidFill>
            <a:srgbClr val="FFC000">
              <a:alpha val="20000"/>
            </a:srgbClr>
          </a:solidFill>
          <a:ln w="19050" cap="flat" cmpd="sng" algn="ctr">
            <a:solidFill>
              <a:srgbClr val="FFC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278264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7A40D-1F15-D595-930E-E6C18DCA3B34}"/>
            </a:ext>
          </a:extLst>
        </p:cNvPr>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DC67C404-2411-6E1E-AA31-C7D19AA93AC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49</a:t>
            </a:fld>
            <a:endParaRPr kumimoji="0" lang="en-US" altLang="zh-TW" sz="1200">
              <a:latin typeface="+mn-lt"/>
            </a:endParaRPr>
          </a:p>
        </p:txBody>
      </p:sp>
      <p:pic>
        <p:nvPicPr>
          <p:cNvPr id="6" name="Picture 5">
            <a:extLst>
              <a:ext uri="{FF2B5EF4-FFF2-40B4-BE49-F238E27FC236}">
                <a16:creationId xmlns:a16="http://schemas.microsoft.com/office/drawing/2014/main" id="{AEBFDDFD-FA1E-230C-F1BD-012AD20650DA}"/>
              </a:ext>
            </a:extLst>
          </p:cNvPr>
          <p:cNvPicPr>
            <a:picLocks noChangeAspect="1"/>
          </p:cNvPicPr>
          <p:nvPr/>
        </p:nvPicPr>
        <p:blipFill>
          <a:blip r:embed="rId3"/>
          <a:stretch>
            <a:fillRect/>
          </a:stretch>
        </p:blipFill>
        <p:spPr>
          <a:xfrm>
            <a:off x="2743200" y="533400"/>
            <a:ext cx="7543800" cy="5216044"/>
          </a:xfrm>
          <a:prstGeom prst="rect">
            <a:avLst/>
          </a:prstGeom>
        </p:spPr>
      </p:pic>
      <p:sp>
        <p:nvSpPr>
          <p:cNvPr id="5" name="Freeform: Shape 4">
            <a:extLst>
              <a:ext uri="{FF2B5EF4-FFF2-40B4-BE49-F238E27FC236}">
                <a16:creationId xmlns:a16="http://schemas.microsoft.com/office/drawing/2014/main" id="{6AF850A1-AECB-0CA5-4508-2458DC631091}"/>
              </a:ext>
            </a:extLst>
          </p:cNvPr>
          <p:cNvSpPr/>
          <p:nvPr/>
        </p:nvSpPr>
        <p:spPr>
          <a:xfrm rot="5400000">
            <a:off x="1238704" y="2464738"/>
            <a:ext cx="1332592" cy="609597"/>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chemeClr val="accent6">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72255" tIns="64008" rIns="644239" bIns="64008" numCol="1" spcCol="1270" anchor="ctr" anchorCtr="0">
            <a:noAutofit/>
          </a:bodyPr>
          <a:lstStyle/>
          <a:p>
            <a:pPr marL="0" lvl="0" indent="0" algn="ctr" defTabSz="2133600">
              <a:lnSpc>
                <a:spcPct val="90000"/>
              </a:lnSpc>
              <a:spcBef>
                <a:spcPct val="0"/>
              </a:spcBef>
              <a:spcAft>
                <a:spcPct val="35000"/>
              </a:spcAft>
              <a:buNone/>
            </a:pPr>
            <a:endParaRPr lang="en-US" sz="4800" kern="1200" dirty="0"/>
          </a:p>
        </p:txBody>
      </p:sp>
      <p:sp>
        <p:nvSpPr>
          <p:cNvPr id="7" name="Freeform: Shape 6">
            <a:extLst>
              <a:ext uri="{FF2B5EF4-FFF2-40B4-BE49-F238E27FC236}">
                <a16:creationId xmlns:a16="http://schemas.microsoft.com/office/drawing/2014/main" id="{114CDAA3-12BA-A671-68CF-7794ECF539ED}"/>
              </a:ext>
            </a:extLst>
          </p:cNvPr>
          <p:cNvSpPr/>
          <p:nvPr/>
        </p:nvSpPr>
        <p:spPr>
          <a:xfrm rot="5400000">
            <a:off x="1238704" y="3577379"/>
            <a:ext cx="1332592" cy="609597"/>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chemeClr val="accent6">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72255" tIns="64008" rIns="644239" bIns="64008" numCol="1" spcCol="1270" anchor="ctr" anchorCtr="0">
            <a:noAutofit/>
          </a:bodyPr>
          <a:lstStyle/>
          <a:p>
            <a:pPr marL="0" lvl="0" indent="0" algn="ctr" defTabSz="2133600">
              <a:lnSpc>
                <a:spcPct val="90000"/>
              </a:lnSpc>
              <a:spcBef>
                <a:spcPct val="0"/>
              </a:spcBef>
              <a:spcAft>
                <a:spcPct val="35000"/>
              </a:spcAft>
              <a:buNone/>
            </a:pPr>
            <a:endParaRPr lang="en-US" sz="4800" kern="1200" dirty="0"/>
          </a:p>
        </p:txBody>
      </p:sp>
      <p:sp>
        <p:nvSpPr>
          <p:cNvPr id="8" name="Freeform: Shape 7">
            <a:extLst>
              <a:ext uri="{FF2B5EF4-FFF2-40B4-BE49-F238E27FC236}">
                <a16:creationId xmlns:a16="http://schemas.microsoft.com/office/drawing/2014/main" id="{1A0FE300-6B32-408E-2928-189BDE3C3143}"/>
              </a:ext>
            </a:extLst>
          </p:cNvPr>
          <p:cNvSpPr/>
          <p:nvPr/>
        </p:nvSpPr>
        <p:spPr>
          <a:xfrm rot="5400000">
            <a:off x="1238704" y="4690021"/>
            <a:ext cx="1332592" cy="609597"/>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chemeClr val="accent6">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72255" tIns="64008" rIns="644239" bIns="64008" numCol="1" spcCol="1270" anchor="ctr" anchorCtr="0">
            <a:noAutofit/>
          </a:bodyPr>
          <a:lstStyle/>
          <a:p>
            <a:pPr marL="0" lvl="0" indent="0" algn="ctr" defTabSz="2133600">
              <a:lnSpc>
                <a:spcPct val="90000"/>
              </a:lnSpc>
              <a:spcBef>
                <a:spcPct val="0"/>
              </a:spcBef>
              <a:spcAft>
                <a:spcPct val="35000"/>
              </a:spcAft>
              <a:buNone/>
            </a:pPr>
            <a:endParaRPr lang="en-US" sz="4800" kern="1200"/>
          </a:p>
        </p:txBody>
      </p:sp>
      <p:sp>
        <p:nvSpPr>
          <p:cNvPr id="9" name="Freeform: Shape 8">
            <a:extLst>
              <a:ext uri="{FF2B5EF4-FFF2-40B4-BE49-F238E27FC236}">
                <a16:creationId xmlns:a16="http://schemas.microsoft.com/office/drawing/2014/main" id="{359FCF79-560B-EB6E-A6A3-D7B0036B42C8}"/>
              </a:ext>
            </a:extLst>
          </p:cNvPr>
          <p:cNvSpPr/>
          <p:nvPr/>
        </p:nvSpPr>
        <p:spPr>
          <a:xfrm rot="5400000">
            <a:off x="1238703" y="1352097"/>
            <a:ext cx="1332592" cy="609597"/>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chemeClr val="accent6">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72255" tIns="64008" rIns="644239" bIns="64008" numCol="1" spcCol="1270" anchor="ctr" anchorCtr="0">
            <a:noAutofit/>
          </a:bodyPr>
          <a:lstStyle/>
          <a:p>
            <a:pPr marL="0" lvl="0" indent="0" algn="ctr" defTabSz="2133600">
              <a:lnSpc>
                <a:spcPct val="90000"/>
              </a:lnSpc>
              <a:spcBef>
                <a:spcPct val="0"/>
              </a:spcBef>
              <a:spcAft>
                <a:spcPct val="35000"/>
              </a:spcAft>
              <a:buNone/>
            </a:pPr>
            <a:endParaRPr lang="en-US" sz="4800" kern="1200" dirty="0"/>
          </a:p>
        </p:txBody>
      </p:sp>
      <p:sp>
        <p:nvSpPr>
          <p:cNvPr id="2" name="Freeform: Shape 1">
            <a:extLst>
              <a:ext uri="{FF2B5EF4-FFF2-40B4-BE49-F238E27FC236}">
                <a16:creationId xmlns:a16="http://schemas.microsoft.com/office/drawing/2014/main" id="{D452D4A3-E7B1-36F6-0D1D-1558B9BFB562}"/>
              </a:ext>
            </a:extLst>
          </p:cNvPr>
          <p:cNvSpPr/>
          <p:nvPr/>
        </p:nvSpPr>
        <p:spPr>
          <a:xfrm rot="5400000">
            <a:off x="1238013" y="5825646"/>
            <a:ext cx="1332592" cy="609597"/>
          </a:xfrm>
          <a:custGeom>
            <a:avLst/>
            <a:gdLst>
              <a:gd name="connsiteX0" fmla="*/ 0 w 2901156"/>
              <a:gd name="connsiteY0" fmla="*/ 0 h 1160462"/>
              <a:gd name="connsiteX1" fmla="*/ 2320925 w 2901156"/>
              <a:gd name="connsiteY1" fmla="*/ 0 h 1160462"/>
              <a:gd name="connsiteX2" fmla="*/ 2901156 w 2901156"/>
              <a:gd name="connsiteY2" fmla="*/ 580231 h 1160462"/>
              <a:gd name="connsiteX3" fmla="*/ 2320925 w 2901156"/>
              <a:gd name="connsiteY3" fmla="*/ 1160462 h 1160462"/>
              <a:gd name="connsiteX4" fmla="*/ 0 w 2901156"/>
              <a:gd name="connsiteY4" fmla="*/ 1160462 h 1160462"/>
              <a:gd name="connsiteX5" fmla="*/ 580231 w 2901156"/>
              <a:gd name="connsiteY5" fmla="*/ 580231 h 1160462"/>
              <a:gd name="connsiteX6" fmla="*/ 0 w 2901156"/>
              <a:gd name="connsiteY6" fmla="*/ 0 h 116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1156" h="1160462">
                <a:moveTo>
                  <a:pt x="0" y="0"/>
                </a:moveTo>
                <a:lnTo>
                  <a:pt x="2320925" y="0"/>
                </a:lnTo>
                <a:lnTo>
                  <a:pt x="2901156" y="580231"/>
                </a:lnTo>
                <a:lnTo>
                  <a:pt x="2320925" y="1160462"/>
                </a:lnTo>
                <a:lnTo>
                  <a:pt x="0" y="1160462"/>
                </a:lnTo>
                <a:lnTo>
                  <a:pt x="580231" y="580231"/>
                </a:lnTo>
                <a:lnTo>
                  <a:pt x="0" y="0"/>
                </a:lnTo>
                <a:close/>
              </a:path>
            </a:pathLst>
          </a:custGeom>
          <a:solidFill>
            <a:schemeClr val="accent6">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vert270" wrap="square" lIns="772255" tIns="64008" rIns="644239" bIns="64008" numCol="1" spcCol="1270" anchor="ctr" anchorCtr="0">
            <a:noAutofit/>
          </a:bodyPr>
          <a:lstStyle/>
          <a:p>
            <a:pPr marL="0" lvl="0" indent="0" algn="ctr" defTabSz="2133600">
              <a:lnSpc>
                <a:spcPct val="90000"/>
              </a:lnSpc>
              <a:spcBef>
                <a:spcPct val="0"/>
              </a:spcBef>
              <a:spcAft>
                <a:spcPct val="35000"/>
              </a:spcAft>
              <a:buNone/>
            </a:pPr>
            <a:r>
              <a:rPr lang="en-US" sz="3200" kern="1200" dirty="0">
                <a:solidFill>
                  <a:schemeClr val="tx1"/>
                </a:solidFill>
              </a:rPr>
              <a:t>?</a:t>
            </a:r>
          </a:p>
        </p:txBody>
      </p:sp>
      <p:grpSp>
        <p:nvGrpSpPr>
          <p:cNvPr id="10" name="Group 9">
            <a:extLst>
              <a:ext uri="{FF2B5EF4-FFF2-40B4-BE49-F238E27FC236}">
                <a16:creationId xmlns:a16="http://schemas.microsoft.com/office/drawing/2014/main" id="{73523F0F-9606-96BF-9980-DF71429F4E5C}"/>
              </a:ext>
            </a:extLst>
          </p:cNvPr>
          <p:cNvGrpSpPr/>
          <p:nvPr/>
        </p:nvGrpSpPr>
        <p:grpSpPr>
          <a:xfrm>
            <a:off x="2819400" y="5819851"/>
            <a:ext cx="2133600" cy="947959"/>
            <a:chOff x="2819400" y="5819851"/>
            <a:chExt cx="2133600" cy="947959"/>
          </a:xfrm>
        </p:grpSpPr>
        <p:pic>
          <p:nvPicPr>
            <p:cNvPr id="3" name="Picture 2">
              <a:extLst>
                <a:ext uri="{FF2B5EF4-FFF2-40B4-BE49-F238E27FC236}">
                  <a16:creationId xmlns:a16="http://schemas.microsoft.com/office/drawing/2014/main" id="{C27B3A18-BBBF-37EF-ECD5-5DA3C74999EC}"/>
                </a:ext>
              </a:extLst>
            </p:cNvPr>
            <p:cNvPicPr>
              <a:picLocks noChangeAspect="1"/>
            </p:cNvPicPr>
            <p:nvPr/>
          </p:nvPicPr>
          <p:blipFill>
            <a:blip r:embed="rId4"/>
            <a:stretch>
              <a:fillRect/>
            </a:stretch>
          </p:blipFill>
          <p:spPr>
            <a:xfrm>
              <a:off x="2819400" y="6019736"/>
              <a:ext cx="1303202" cy="457264"/>
            </a:xfrm>
            <a:prstGeom prst="roundRect">
              <a:avLst/>
            </a:prstGeom>
          </p:spPr>
        </p:pic>
        <p:pic>
          <p:nvPicPr>
            <p:cNvPr id="4" name="Picture 3">
              <a:extLst>
                <a:ext uri="{FF2B5EF4-FFF2-40B4-BE49-F238E27FC236}">
                  <a16:creationId xmlns:a16="http://schemas.microsoft.com/office/drawing/2014/main" id="{0DC19B91-DC4D-ABDB-A050-0AA3696D02FA}"/>
                </a:ext>
              </a:extLst>
            </p:cNvPr>
            <p:cNvPicPr>
              <a:picLocks noChangeAspect="1"/>
            </p:cNvPicPr>
            <p:nvPr/>
          </p:nvPicPr>
          <p:blipFill>
            <a:blip r:embed="rId5"/>
            <a:stretch>
              <a:fillRect/>
            </a:stretch>
          </p:blipFill>
          <p:spPr>
            <a:xfrm>
              <a:off x="4235518" y="5819851"/>
              <a:ext cx="717482" cy="947959"/>
            </a:xfrm>
            <a:prstGeom prst="roundRect">
              <a:avLst/>
            </a:prstGeom>
          </p:spPr>
        </p:pic>
      </p:grpSp>
    </p:spTree>
    <p:extLst>
      <p:ext uri="{BB962C8B-B14F-4D97-AF65-F5344CB8AC3E}">
        <p14:creationId xmlns:p14="http://schemas.microsoft.com/office/powerpoint/2010/main" val="258710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BERT: </a:t>
            </a:r>
            <a:r>
              <a:rPr lang="en-US" altLang="zh-CN" dirty="0">
                <a:solidFill>
                  <a:srgbClr val="FF0000"/>
                </a:solidFill>
              </a:rPr>
              <a:t>B</a:t>
            </a:r>
            <a:r>
              <a:rPr lang="en-US" altLang="zh-CN" dirty="0"/>
              <a:t>i-Directional </a:t>
            </a:r>
            <a:r>
              <a:rPr lang="en-US" altLang="zh-CN" dirty="0">
                <a:solidFill>
                  <a:srgbClr val="FF0000"/>
                </a:solidFill>
              </a:rPr>
              <a:t>E</a:t>
            </a:r>
            <a:r>
              <a:rPr lang="en-US" altLang="zh-CN" dirty="0"/>
              <a:t>ncoder </a:t>
            </a:r>
            <a:r>
              <a:rPr lang="en-US" altLang="zh-CN" dirty="0">
                <a:solidFill>
                  <a:srgbClr val="FF0000"/>
                </a:solidFill>
              </a:rPr>
              <a:t>R</a:t>
            </a:r>
            <a:r>
              <a:rPr lang="en-US" altLang="zh-CN" dirty="0"/>
              <a:t>epresentation from </a:t>
            </a:r>
            <a:r>
              <a:rPr lang="en-US" altLang="zh-CN" dirty="0">
                <a:solidFill>
                  <a:srgbClr val="FF0000"/>
                </a:solidFill>
              </a:rPr>
              <a:t>T</a:t>
            </a:r>
            <a:r>
              <a:rPr lang="en-US" altLang="zh-CN" dirty="0"/>
              <a:t>ransformers</a:t>
            </a:r>
            <a:endParaRPr lang="en-US" sz="2700" dirty="0">
              <a:latin typeface="Calibri" charset="0"/>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20" name="Group 19">
            <a:extLst>
              <a:ext uri="{FF2B5EF4-FFF2-40B4-BE49-F238E27FC236}">
                <a16:creationId xmlns:a16="http://schemas.microsoft.com/office/drawing/2014/main" id="{E9108630-4AEA-45DC-3305-AC22CC3A4552}"/>
              </a:ext>
            </a:extLst>
          </p:cNvPr>
          <p:cNvGrpSpPr/>
          <p:nvPr/>
        </p:nvGrpSpPr>
        <p:grpSpPr>
          <a:xfrm>
            <a:off x="6495049" y="2775258"/>
            <a:ext cx="4096751" cy="2939742"/>
            <a:chOff x="5167671" y="3162007"/>
            <a:chExt cx="4096751" cy="2939742"/>
          </a:xfrm>
        </p:grpSpPr>
        <p:pic>
          <p:nvPicPr>
            <p:cNvPr id="11" name="Picture 10">
              <a:extLst>
                <a:ext uri="{FF2B5EF4-FFF2-40B4-BE49-F238E27FC236}">
                  <a16:creationId xmlns:a16="http://schemas.microsoft.com/office/drawing/2014/main" id="{3FE8D63D-38BE-E0DE-A27C-EB38CFC22F13}"/>
                </a:ext>
              </a:extLst>
            </p:cNvPr>
            <p:cNvPicPr>
              <a:picLocks noChangeAspect="1"/>
            </p:cNvPicPr>
            <p:nvPr/>
          </p:nvPicPr>
          <p:blipFill>
            <a:blip r:embed="rId3"/>
            <a:stretch>
              <a:fillRect/>
            </a:stretch>
          </p:blipFill>
          <p:spPr>
            <a:xfrm>
              <a:off x="5935618" y="3162007"/>
              <a:ext cx="2598782" cy="2095793"/>
            </a:xfrm>
            <a:prstGeom prst="rect">
              <a:avLst/>
            </a:prstGeom>
          </p:spPr>
        </p:pic>
        <p:grpSp>
          <p:nvGrpSpPr>
            <p:cNvPr id="18" name="Group 17">
              <a:extLst>
                <a:ext uri="{FF2B5EF4-FFF2-40B4-BE49-F238E27FC236}">
                  <a16:creationId xmlns:a16="http://schemas.microsoft.com/office/drawing/2014/main" id="{308B797F-6675-9F46-8AE9-77CC858EBDE9}"/>
                </a:ext>
              </a:extLst>
            </p:cNvPr>
            <p:cNvGrpSpPr/>
            <p:nvPr/>
          </p:nvGrpSpPr>
          <p:grpSpPr>
            <a:xfrm>
              <a:off x="5167671" y="5298716"/>
              <a:ext cx="4096751" cy="803033"/>
              <a:chOff x="5167671" y="5298716"/>
              <a:chExt cx="4096751" cy="803033"/>
            </a:xfrm>
          </p:grpSpPr>
          <p:sp>
            <p:nvSpPr>
              <p:cNvPr id="16" name="TextBox 15">
                <a:extLst>
                  <a:ext uri="{FF2B5EF4-FFF2-40B4-BE49-F238E27FC236}">
                    <a16:creationId xmlns:a16="http://schemas.microsoft.com/office/drawing/2014/main" id="{D235FF3C-0832-9452-45DD-75B88FC242CA}"/>
                  </a:ext>
                </a:extLst>
              </p:cNvPr>
              <p:cNvSpPr txBox="1"/>
              <p:nvPr/>
            </p:nvSpPr>
            <p:spPr>
              <a:xfrm>
                <a:off x="6782832" y="5298716"/>
                <a:ext cx="866430" cy="461665"/>
              </a:xfrm>
              <a:prstGeom prst="rect">
                <a:avLst/>
              </a:prstGeom>
              <a:noFill/>
            </p:spPr>
            <p:txBody>
              <a:bodyPr wrap="square">
                <a:spAutoFit/>
              </a:bodyPr>
              <a:lstStyle/>
              <a:p>
                <a:pPr algn="ctr"/>
                <a:r>
                  <a:rPr lang="en-US" sz="2400" dirty="0">
                    <a:solidFill>
                      <a:srgbClr val="000000"/>
                    </a:solidFill>
                    <a:latin typeface="Calibri" panose="020F0502020204030204" pitchFamily="34" charset="0"/>
                    <a:cs typeface="Calibri" panose="020F0502020204030204" pitchFamily="34" charset="0"/>
                  </a:rPr>
                  <a:t>GPT</a:t>
                </a:r>
                <a:endParaRPr lang="en-US" dirty="0"/>
              </a:p>
            </p:txBody>
          </p:sp>
          <p:sp>
            <p:nvSpPr>
              <p:cNvPr id="17" name="TextBox 16">
                <a:extLst>
                  <a:ext uri="{FF2B5EF4-FFF2-40B4-BE49-F238E27FC236}">
                    <a16:creationId xmlns:a16="http://schemas.microsoft.com/office/drawing/2014/main" id="{0B5A459C-1E6D-F29B-CF87-7BD0DE80B6A6}"/>
                  </a:ext>
                </a:extLst>
              </p:cNvPr>
              <p:cNvSpPr txBox="1"/>
              <p:nvPr/>
            </p:nvSpPr>
            <p:spPr>
              <a:xfrm>
                <a:off x="5167671" y="5732417"/>
                <a:ext cx="4096751" cy="369332"/>
              </a:xfrm>
              <a:prstGeom prst="rect">
                <a:avLst/>
              </a:prstGeom>
              <a:noFill/>
            </p:spPr>
            <p:txBody>
              <a:bodyPr wrap="square">
                <a:spAutoFit/>
              </a:bodyPr>
              <a:lstStyle/>
              <a:p>
                <a:pPr algn="ctr"/>
                <a:r>
                  <a:rPr lang="en-US" sz="1800" dirty="0">
                    <a:latin typeface="Calibri" panose="020F0502020204030204" pitchFamily="34" charset="0"/>
                    <a:cs typeface="Calibri" panose="020F0502020204030204" pitchFamily="34" charset="0"/>
                  </a:rPr>
                  <a:t>Backward-Looking Self-attention Model</a:t>
                </a:r>
              </a:p>
            </p:txBody>
          </p:sp>
        </p:grpSp>
      </p:grpSp>
      <p:grpSp>
        <p:nvGrpSpPr>
          <p:cNvPr id="24" name="Group 23">
            <a:extLst>
              <a:ext uri="{FF2B5EF4-FFF2-40B4-BE49-F238E27FC236}">
                <a16:creationId xmlns:a16="http://schemas.microsoft.com/office/drawing/2014/main" id="{CEC993F3-8DAD-EB34-4F06-3625A456AD64}"/>
              </a:ext>
            </a:extLst>
          </p:cNvPr>
          <p:cNvGrpSpPr/>
          <p:nvPr/>
        </p:nvGrpSpPr>
        <p:grpSpPr>
          <a:xfrm>
            <a:off x="1879988" y="2438400"/>
            <a:ext cx="4216012" cy="3270851"/>
            <a:chOff x="1524000" y="2819400"/>
            <a:chExt cx="4216012" cy="3270851"/>
          </a:xfrm>
        </p:grpSpPr>
        <p:grpSp>
          <p:nvGrpSpPr>
            <p:cNvPr id="19" name="Group 18">
              <a:extLst>
                <a:ext uri="{FF2B5EF4-FFF2-40B4-BE49-F238E27FC236}">
                  <a16:creationId xmlns:a16="http://schemas.microsoft.com/office/drawing/2014/main" id="{D7E95065-F288-6127-B767-B9BFF168E8E5}"/>
                </a:ext>
              </a:extLst>
            </p:cNvPr>
            <p:cNvGrpSpPr/>
            <p:nvPr/>
          </p:nvGrpSpPr>
          <p:grpSpPr>
            <a:xfrm>
              <a:off x="1676400" y="3156258"/>
              <a:ext cx="3699501" cy="2933993"/>
              <a:chOff x="767231" y="3162007"/>
              <a:chExt cx="3699501" cy="2933993"/>
            </a:xfrm>
          </p:grpSpPr>
          <p:pic>
            <p:nvPicPr>
              <p:cNvPr id="4" name="Picture 3">
                <a:extLst>
                  <a:ext uri="{FF2B5EF4-FFF2-40B4-BE49-F238E27FC236}">
                    <a16:creationId xmlns:a16="http://schemas.microsoft.com/office/drawing/2014/main" id="{1DE4A920-F159-DFF6-CBE5-636BDFFB56D5}"/>
                  </a:ext>
                </a:extLst>
              </p:cNvPr>
              <p:cNvPicPr>
                <a:picLocks noChangeAspect="1"/>
              </p:cNvPicPr>
              <p:nvPr/>
            </p:nvPicPr>
            <p:blipFill>
              <a:blip r:embed="rId4"/>
              <a:stretch>
                <a:fillRect/>
              </a:stretch>
            </p:blipFill>
            <p:spPr>
              <a:xfrm>
                <a:off x="1485452" y="3162007"/>
                <a:ext cx="2438740" cy="2088171"/>
              </a:xfrm>
              <a:prstGeom prst="rect">
                <a:avLst/>
              </a:prstGeom>
            </p:spPr>
          </p:pic>
          <p:sp>
            <p:nvSpPr>
              <p:cNvPr id="13" name="TextBox 12">
                <a:extLst>
                  <a:ext uri="{FF2B5EF4-FFF2-40B4-BE49-F238E27FC236}">
                    <a16:creationId xmlns:a16="http://schemas.microsoft.com/office/drawing/2014/main" id="{C26D5778-409D-1D74-0BD0-2C962A4F1963}"/>
                  </a:ext>
                </a:extLst>
              </p:cNvPr>
              <p:cNvSpPr txBox="1"/>
              <p:nvPr/>
            </p:nvSpPr>
            <p:spPr>
              <a:xfrm>
                <a:off x="767231" y="5726668"/>
                <a:ext cx="3699501" cy="369332"/>
              </a:xfrm>
              <a:prstGeom prst="rect">
                <a:avLst/>
              </a:prstGeom>
              <a:noFill/>
            </p:spPr>
            <p:txBody>
              <a:bodyPr wrap="square">
                <a:spAutoFit/>
              </a:bodyPr>
              <a:lstStyle/>
              <a:p>
                <a:pPr algn="ctr"/>
                <a:r>
                  <a:rPr lang="en-US" sz="1800" dirty="0">
                    <a:latin typeface="Calibri" panose="020F0502020204030204" pitchFamily="34" charset="0"/>
                    <a:cs typeface="Calibri" panose="020F0502020204030204" pitchFamily="34" charset="0"/>
                  </a:rPr>
                  <a:t>Bidirectional Self-attention Model</a:t>
                </a:r>
              </a:p>
            </p:txBody>
          </p:sp>
          <p:sp>
            <p:nvSpPr>
              <p:cNvPr id="14" name="TextBox 13">
                <a:extLst>
                  <a:ext uri="{FF2B5EF4-FFF2-40B4-BE49-F238E27FC236}">
                    <a16:creationId xmlns:a16="http://schemas.microsoft.com/office/drawing/2014/main" id="{1F7225FB-976E-9569-2B69-EADB690F8FA7}"/>
                  </a:ext>
                </a:extLst>
              </p:cNvPr>
              <p:cNvSpPr txBox="1"/>
              <p:nvPr/>
            </p:nvSpPr>
            <p:spPr>
              <a:xfrm>
                <a:off x="2294166" y="5302123"/>
                <a:ext cx="830034" cy="461665"/>
              </a:xfrm>
              <a:prstGeom prst="rect">
                <a:avLst/>
              </a:prstGeom>
              <a:noFill/>
            </p:spPr>
            <p:txBody>
              <a:bodyPr wrap="square">
                <a:spAutoFit/>
              </a:bodyPr>
              <a:lstStyle/>
              <a:p>
                <a:pPr algn="ct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新細明體" panose="02020500000000000000" pitchFamily="18" charset="-120"/>
                    <a:cs typeface="Calibri" panose="020F0502020204030204" pitchFamily="34" charset="0"/>
                  </a:rPr>
                  <a:t>BERT</a:t>
                </a:r>
                <a:endParaRPr lang="en-US" dirty="0"/>
              </a:p>
            </p:txBody>
          </p:sp>
        </p:grpSp>
        <p:sp>
          <p:nvSpPr>
            <p:cNvPr id="22" name="Half Frame 21">
              <a:extLst>
                <a:ext uri="{FF2B5EF4-FFF2-40B4-BE49-F238E27FC236}">
                  <a16:creationId xmlns:a16="http://schemas.microsoft.com/office/drawing/2014/main" id="{F303B728-E660-6BFE-5702-C2855D0C1C9C}"/>
                </a:ext>
              </a:extLst>
            </p:cNvPr>
            <p:cNvSpPr/>
            <p:nvPr/>
          </p:nvSpPr>
          <p:spPr bwMode="auto">
            <a:xfrm>
              <a:off x="1524000" y="2819400"/>
              <a:ext cx="1187222" cy="762000"/>
            </a:xfrm>
            <a:prstGeom prst="halfFrame">
              <a:avLst>
                <a:gd name="adj1" fmla="val 28058"/>
                <a:gd name="adj2" fmla="val 29377"/>
              </a:avLst>
            </a:prstGeom>
            <a:solidFill>
              <a:srgbClr val="6699FF"/>
            </a:solidFill>
            <a:ln w="9525" cap="flat" cmpd="sng" algn="ctr">
              <a:solidFill>
                <a:srgbClr val="99CC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
          <p:nvSpPr>
            <p:cNvPr id="23" name="Half Frame 22">
              <a:extLst>
                <a:ext uri="{FF2B5EF4-FFF2-40B4-BE49-F238E27FC236}">
                  <a16:creationId xmlns:a16="http://schemas.microsoft.com/office/drawing/2014/main" id="{C4DCE31B-DC8B-9951-7E95-3A3B9B41E561}"/>
                </a:ext>
              </a:extLst>
            </p:cNvPr>
            <p:cNvSpPr/>
            <p:nvPr/>
          </p:nvSpPr>
          <p:spPr bwMode="auto">
            <a:xfrm rot="10800000">
              <a:off x="4552790" y="4885215"/>
              <a:ext cx="1187222" cy="762000"/>
            </a:xfrm>
            <a:prstGeom prst="halfFrame">
              <a:avLst>
                <a:gd name="adj1" fmla="val 28058"/>
                <a:gd name="adj2" fmla="val 29377"/>
              </a:avLst>
            </a:prstGeom>
            <a:solidFill>
              <a:srgbClr val="6699FF"/>
            </a:solidFill>
            <a:ln w="9525" cap="flat" cmpd="sng" algn="ctr">
              <a:solidFill>
                <a:srgbClr val="99CC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grpSp>
      <p:sp>
        <p:nvSpPr>
          <p:cNvPr id="25" name="Rectangle: Rounded Corners 24">
            <a:extLst>
              <a:ext uri="{FF2B5EF4-FFF2-40B4-BE49-F238E27FC236}">
                <a16:creationId xmlns:a16="http://schemas.microsoft.com/office/drawing/2014/main" id="{8A087B45-0BAA-90E2-D367-DD6FFF4E4018}"/>
              </a:ext>
            </a:extLst>
          </p:cNvPr>
          <p:cNvSpPr/>
          <p:nvPr/>
        </p:nvSpPr>
        <p:spPr bwMode="auto">
          <a:xfrm>
            <a:off x="1752600" y="5867400"/>
            <a:ext cx="4419600" cy="548640"/>
          </a:xfrm>
          <a:prstGeom prst="roundRect">
            <a:avLst/>
          </a:prstGeom>
          <a:solidFill>
            <a:srgbClr val="6699FF"/>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rPr>
              <a:t>Natural Language Understanding</a:t>
            </a:r>
            <a:endParaRPr kumimoji="1" lang="en-US" sz="24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6459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Chain-of-Thought (Few-Shot)</a:t>
            </a:r>
            <a:r>
              <a:rPr lang="zh-CN" altLang="en-US" dirty="0"/>
              <a:t> </a:t>
            </a:r>
            <a:r>
              <a:rPr lang="en-US" altLang="zh-CN" dirty="0"/>
              <a:t>Prompting</a:t>
            </a:r>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a:p>
            <a:pPr lvl="1" eaLnBrk="1" hangingPunct="1">
              <a:spcBef>
                <a:spcPts val="600"/>
              </a:spcBef>
            </a:pPr>
            <a:endParaRPr lang="en-US" altLang="zh-CN" dirty="0"/>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grpSp>
        <p:nvGrpSpPr>
          <p:cNvPr id="10" name="Group 9">
            <a:extLst>
              <a:ext uri="{FF2B5EF4-FFF2-40B4-BE49-F238E27FC236}">
                <a16:creationId xmlns:a16="http://schemas.microsoft.com/office/drawing/2014/main" id="{CF4CA9B8-B48C-956D-99B2-9B62C91F9B0E}"/>
              </a:ext>
            </a:extLst>
          </p:cNvPr>
          <p:cNvGrpSpPr/>
          <p:nvPr/>
        </p:nvGrpSpPr>
        <p:grpSpPr>
          <a:xfrm>
            <a:off x="2011747" y="2244050"/>
            <a:ext cx="8168506" cy="3699550"/>
            <a:chOff x="1611868" y="2717875"/>
            <a:chExt cx="8168506" cy="3699550"/>
          </a:xfrm>
        </p:grpSpPr>
        <p:pic>
          <p:nvPicPr>
            <p:cNvPr id="5" name="Picture 4">
              <a:extLst>
                <a:ext uri="{FF2B5EF4-FFF2-40B4-BE49-F238E27FC236}">
                  <a16:creationId xmlns:a16="http://schemas.microsoft.com/office/drawing/2014/main" id="{D9165625-9CB4-30C5-46B7-93B1F5C4DCD2}"/>
                </a:ext>
              </a:extLst>
            </p:cNvPr>
            <p:cNvPicPr>
              <a:picLocks noChangeAspect="1"/>
            </p:cNvPicPr>
            <p:nvPr/>
          </p:nvPicPr>
          <p:blipFill>
            <a:blip r:embed="rId3"/>
            <a:stretch>
              <a:fillRect/>
            </a:stretch>
          </p:blipFill>
          <p:spPr>
            <a:xfrm>
              <a:off x="2209800" y="2717875"/>
              <a:ext cx="7570574" cy="3699550"/>
            </a:xfrm>
            <a:prstGeom prst="rect">
              <a:avLst/>
            </a:prstGeom>
          </p:spPr>
        </p:pic>
        <p:sp>
          <p:nvSpPr>
            <p:cNvPr id="9" name="TextBox 8">
              <a:extLst>
                <a:ext uri="{FF2B5EF4-FFF2-40B4-BE49-F238E27FC236}">
                  <a16:creationId xmlns:a16="http://schemas.microsoft.com/office/drawing/2014/main" id="{B5E5D6D5-D285-3727-10D8-07002F5B5F90}"/>
                </a:ext>
              </a:extLst>
            </p:cNvPr>
            <p:cNvSpPr txBox="1"/>
            <p:nvPr/>
          </p:nvSpPr>
          <p:spPr>
            <a:xfrm rot="16200000">
              <a:off x="135523" y="4422820"/>
              <a:ext cx="3352800" cy="400110"/>
            </a:xfrm>
            <a:prstGeom prst="rect">
              <a:avLst/>
            </a:prstGeom>
            <a:solidFill>
              <a:srgbClr val="99CCFF"/>
            </a:solidFill>
          </p:spPr>
          <p:txBody>
            <a:bodyPr wrap="square"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Few-Shot</a:t>
              </a:r>
              <a:r>
                <a:rPr kumimoji="1" lang="en-US" altLang="zh-CN"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Prompting</a:t>
              </a:r>
              <a:endPar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2" name="TextBox 1">
            <a:extLst>
              <a:ext uri="{FF2B5EF4-FFF2-40B4-BE49-F238E27FC236}">
                <a16:creationId xmlns:a16="http://schemas.microsoft.com/office/drawing/2014/main" id="{BAD562CF-08B2-C5A3-29F5-F70D41CCB4DD}"/>
              </a:ext>
            </a:extLst>
          </p:cNvPr>
          <p:cNvSpPr txBox="1"/>
          <p:nvPr/>
        </p:nvSpPr>
        <p:spPr>
          <a:xfrm>
            <a:off x="1485900" y="6093767"/>
            <a:ext cx="9220200"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Chain-of-Thought prompting elicits reasoning in large language models.</a:t>
            </a:r>
          </a:p>
        </p:txBody>
      </p:sp>
    </p:spTree>
    <p:extLst>
      <p:ext uri="{BB962C8B-B14F-4D97-AF65-F5344CB8AC3E}">
        <p14:creationId xmlns:p14="http://schemas.microsoft.com/office/powerpoint/2010/main" val="1026192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Chain-of-Thought (Zero-Shot)</a:t>
            </a:r>
            <a:r>
              <a:rPr lang="zh-CN" altLang="en-US" dirty="0"/>
              <a:t> </a:t>
            </a:r>
            <a:r>
              <a:rPr lang="en-US" altLang="zh-CN" dirty="0"/>
              <a:t>Prompting </a:t>
            </a:r>
          </a:p>
          <a:p>
            <a:pPr lvl="1" eaLnBrk="1" hangingPunct="1">
              <a:spcBef>
                <a:spcPts val="600"/>
              </a:spcBef>
            </a:pPr>
            <a:endParaRPr lang="zh-CN" altLang="en-US" dirty="0">
              <a:solidFill>
                <a:schemeClr val="tx1"/>
              </a:solidFill>
              <a:latin typeface="KaiTi" panose="02010609060101010101" pitchFamily="49" charset="-122"/>
              <a:ea typeface="KaiTi" panose="02010609060101010101" pitchFamily="49" charset="-122"/>
            </a:endParaRPr>
          </a:p>
          <a:p>
            <a:pPr lvl="1" eaLnBrk="1" hangingPunct="1">
              <a:spcBef>
                <a:spcPts val="600"/>
              </a:spcBef>
            </a:pPr>
            <a:endParaRPr lang="en-US" altLang="zh-CN" dirty="0">
              <a:latin typeface="KaiTi" panose="02010609060101010101" pitchFamily="49" charset="-122"/>
              <a:ea typeface="KaiTi" panose="02010609060101010101" pitchFamily="49" charset="-122"/>
            </a:endParaRPr>
          </a:p>
          <a:p>
            <a:pPr lvl="1" eaLnBrk="1" hangingPunct="1">
              <a:spcBef>
                <a:spcPts val="600"/>
              </a:spcBef>
            </a:pPr>
            <a:endParaRPr lang="en-US" altLang="zh-CN" dirty="0">
              <a:latin typeface="KaiTi" panose="02010609060101010101" pitchFamily="49" charset="-122"/>
              <a:ea typeface="KaiTi" panose="02010609060101010101" pitchFamily="49" charset="-122"/>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pic>
        <p:nvPicPr>
          <p:cNvPr id="3" name="Picture 2">
            <a:extLst>
              <a:ext uri="{FF2B5EF4-FFF2-40B4-BE49-F238E27FC236}">
                <a16:creationId xmlns:a16="http://schemas.microsoft.com/office/drawing/2014/main" id="{BC7AD3D3-67F7-08A3-B888-29CAD34FE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856" y="3278198"/>
            <a:ext cx="9259344" cy="3122602"/>
          </a:xfrm>
          <a:prstGeom prst="rect">
            <a:avLst/>
          </a:prstGeom>
        </p:spPr>
      </p:pic>
      <p:sp>
        <p:nvSpPr>
          <p:cNvPr id="6" name="TextBox 5">
            <a:extLst>
              <a:ext uri="{FF2B5EF4-FFF2-40B4-BE49-F238E27FC236}">
                <a16:creationId xmlns:a16="http://schemas.microsoft.com/office/drawing/2014/main" id="{23F71E59-9EC3-8E74-BABD-010FF8B54CB0}"/>
              </a:ext>
            </a:extLst>
          </p:cNvPr>
          <p:cNvSpPr txBox="1"/>
          <p:nvPr/>
        </p:nvSpPr>
        <p:spPr>
          <a:xfrm rot="16200000">
            <a:off x="257948" y="4823406"/>
            <a:ext cx="2548544" cy="369332"/>
          </a:xfrm>
          <a:prstGeom prst="rect">
            <a:avLst/>
          </a:prstGeom>
          <a:solidFill>
            <a:srgbClr val="99CCFF"/>
          </a:solid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1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Zero-Shot</a:t>
            </a:r>
            <a:r>
              <a:rPr kumimoji="1"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Prompting</a:t>
            </a:r>
            <a:endParaRPr kumimoji="1"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 name="TextBox 8"/>
          <p:cNvSpPr txBox="1"/>
          <p:nvPr/>
        </p:nvSpPr>
        <p:spPr>
          <a:xfrm>
            <a:off x="1066800" y="2057400"/>
            <a:ext cx="10363199"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KaiTi" panose="02010609060101010101" pitchFamily="49" charset="-122"/>
                <a:cs typeface="Calibri" panose="020F0502020204030204" pitchFamily="34" charset="0"/>
              </a:rPr>
              <a:t>Zero-Shot </a:t>
            </a:r>
            <a:r>
              <a:rPr kumimoji="1" lang="en-US" altLang="zh-CN" sz="2400" b="0" i="0" u="none" strike="noStrike" kern="1200" cap="none" spc="0" normalizeH="0" baseline="0" noProof="0" dirty="0" err="1">
                <a:ln>
                  <a:noFill/>
                </a:ln>
                <a:solidFill>
                  <a:srgbClr val="FF0000"/>
                </a:solidFill>
                <a:effectLst/>
                <a:uLnTx/>
                <a:uFillTx/>
                <a:latin typeface="Calibri" panose="020F0502020204030204" pitchFamily="34" charset="0"/>
                <a:ea typeface="KaiTi" panose="02010609060101010101" pitchFamily="49" charset="-122"/>
                <a:cs typeface="Calibri" panose="020F0502020204030204" pitchFamily="34" charset="0"/>
              </a:rPr>
              <a:t>CoT</a:t>
            </a:r>
            <a:r>
              <a:rPr kumimoji="1"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KaiTi" panose="02010609060101010101" pitchFamily="49" charset="-122"/>
                <a:cs typeface="Calibri" panose="020F0502020204030204" pitchFamily="34" charset="0"/>
              </a:rPr>
              <a:t> essentially involves adding “</a:t>
            </a: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KaiTi" panose="02010609060101010101" pitchFamily="49" charset="-122"/>
                <a:cs typeface="Calibri" panose="020F0502020204030204" pitchFamily="34" charset="0"/>
              </a:rPr>
              <a:t>Let's think step by step</a:t>
            </a:r>
            <a:r>
              <a:rPr kumimoji="1"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KaiTi" panose="02010609060101010101" pitchFamily="49" charset="-122"/>
                <a:cs typeface="Calibri" panose="020F0502020204030204" pitchFamily="34" charset="0"/>
              </a:rPr>
              <a:t>” to the original prompt. This is particularly useful where you don't have too many examples to use in the prompt.</a:t>
            </a:r>
            <a:endParaRPr kumimoji="1"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KaiT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3128682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Chain-of-Thought (Zero-Shot)</a:t>
            </a:r>
            <a:r>
              <a:rPr lang="zh-CN" altLang="en-US" dirty="0"/>
              <a:t> </a:t>
            </a:r>
            <a:r>
              <a:rPr lang="en-US" altLang="zh-CN" dirty="0"/>
              <a:t>Prompting </a:t>
            </a:r>
          </a:p>
          <a:p>
            <a:pPr lvl="1" eaLnBrk="1" hangingPunct="1">
              <a:spcBef>
                <a:spcPts val="600"/>
              </a:spcBef>
            </a:pPr>
            <a:endParaRPr lang="zh-CN" altLang="en-US" dirty="0">
              <a:solidFill>
                <a:schemeClr val="tx1"/>
              </a:solidFill>
              <a:latin typeface="KaiTi" panose="02010609060101010101" pitchFamily="49" charset="-122"/>
              <a:ea typeface="KaiTi" panose="02010609060101010101" pitchFamily="49" charset="-122"/>
            </a:endParaRPr>
          </a:p>
          <a:p>
            <a:pPr lvl="1" eaLnBrk="1" hangingPunct="1">
              <a:spcBef>
                <a:spcPts val="600"/>
              </a:spcBef>
            </a:pPr>
            <a:endParaRPr lang="en-US" altLang="zh-CN" dirty="0">
              <a:latin typeface="KaiTi" panose="02010609060101010101" pitchFamily="49" charset="-122"/>
              <a:ea typeface="KaiTi" panose="02010609060101010101" pitchFamily="49" charset="-122"/>
            </a:endParaRPr>
          </a:p>
          <a:p>
            <a:pPr lvl="1" eaLnBrk="1" hangingPunct="1">
              <a:spcBef>
                <a:spcPts val="600"/>
              </a:spcBef>
            </a:pPr>
            <a:endParaRPr lang="en-US" altLang="zh-CN" dirty="0">
              <a:latin typeface="KaiTi" panose="02010609060101010101" pitchFamily="49" charset="-122"/>
              <a:ea typeface="KaiTi" panose="02010609060101010101" pitchFamily="49" charset="-122"/>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sp>
        <p:nvSpPr>
          <p:cNvPr id="9" name="TextBox 8"/>
          <p:cNvSpPr txBox="1"/>
          <p:nvPr/>
        </p:nvSpPr>
        <p:spPr>
          <a:xfrm>
            <a:off x="4267200" y="6046113"/>
            <a:ext cx="3657600" cy="43088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200" b="0" i="0" u="none" strike="noStrike" kern="1200" cap="none" spc="0" normalizeH="0" baseline="0" noProof="0" dirty="0">
                <a:ln>
                  <a:noFill/>
                </a:ln>
                <a:effectLst/>
                <a:uLnTx/>
                <a:uFillTx/>
                <a:latin typeface="Calibri" panose="020F0502020204030204" pitchFamily="34" charset="0"/>
                <a:ea typeface="KaiTi" panose="02010609060101010101" pitchFamily="49" charset="-122"/>
                <a:cs typeface="Calibri" panose="020F0502020204030204" pitchFamily="34" charset="0"/>
              </a:rPr>
              <a:t>Two-Stage Prompting</a:t>
            </a:r>
            <a:endParaRPr kumimoji="1" lang="zh-CN" altLang="en-US" sz="2200" b="0" i="0" u="none" strike="noStrike" kern="1200" cap="none" spc="0" normalizeH="0" baseline="0" noProof="0" dirty="0">
              <a:ln>
                <a:noFill/>
              </a:ln>
              <a:effectLst/>
              <a:uLnTx/>
              <a:uFillTx/>
              <a:latin typeface="Calibri" panose="020F0502020204030204" pitchFamily="34" charset="0"/>
              <a:ea typeface="KaiTi" panose="02010609060101010101" pitchFamily="49" charset="-122"/>
              <a:cs typeface="Calibri" panose="020F0502020204030204" pitchFamily="34" charset="0"/>
            </a:endParaRPr>
          </a:p>
        </p:txBody>
      </p:sp>
      <p:pic>
        <p:nvPicPr>
          <p:cNvPr id="4" name="Picture 3">
            <a:extLst>
              <a:ext uri="{FF2B5EF4-FFF2-40B4-BE49-F238E27FC236}">
                <a16:creationId xmlns:a16="http://schemas.microsoft.com/office/drawing/2014/main" id="{08454EB5-4C60-2178-C606-D590CBB24A50}"/>
              </a:ext>
            </a:extLst>
          </p:cNvPr>
          <p:cNvPicPr>
            <a:picLocks noChangeAspect="1"/>
          </p:cNvPicPr>
          <p:nvPr/>
        </p:nvPicPr>
        <p:blipFill rotWithShape="1">
          <a:blip r:embed="rId3"/>
          <a:srcRect r="2500" b="2661"/>
          <a:stretch/>
        </p:blipFill>
        <p:spPr>
          <a:xfrm>
            <a:off x="1546886" y="2362200"/>
            <a:ext cx="9098228" cy="3477776"/>
          </a:xfrm>
          <a:prstGeom prst="rect">
            <a:avLst/>
          </a:prstGeom>
        </p:spPr>
      </p:pic>
      <p:sp>
        <p:nvSpPr>
          <p:cNvPr id="5" name="TextBox 4">
            <a:extLst>
              <a:ext uri="{FF2B5EF4-FFF2-40B4-BE49-F238E27FC236}">
                <a16:creationId xmlns:a16="http://schemas.microsoft.com/office/drawing/2014/main" id="{06CE1278-B213-CC75-5E78-F55E0A40A063}"/>
              </a:ext>
            </a:extLst>
          </p:cNvPr>
          <p:cNvSpPr txBox="1"/>
          <p:nvPr/>
        </p:nvSpPr>
        <p:spPr>
          <a:xfrm>
            <a:off x="1295400" y="4078327"/>
            <a:ext cx="1813586"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KaiTi" panose="02010609060101010101" pitchFamily="49" charset="-122"/>
                <a:cs typeface="Calibri" panose="020F0502020204030204" pitchFamily="34" charset="0"/>
              </a:rPr>
              <a:t>Reasoning Prompt</a:t>
            </a:r>
            <a:endParaRPr kumimoji="1"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KaiTi" panose="02010609060101010101" pitchFamily="49" charset="-122"/>
              <a:cs typeface="Calibri" panose="020F0502020204030204" pitchFamily="34" charset="0"/>
            </a:endParaRPr>
          </a:p>
        </p:txBody>
      </p:sp>
      <p:sp>
        <p:nvSpPr>
          <p:cNvPr id="7" name="TextBox 6">
            <a:extLst>
              <a:ext uri="{FF2B5EF4-FFF2-40B4-BE49-F238E27FC236}">
                <a16:creationId xmlns:a16="http://schemas.microsoft.com/office/drawing/2014/main" id="{1A226BEE-3C46-45E6-A90E-CB8538C40D2D}"/>
              </a:ext>
            </a:extLst>
          </p:cNvPr>
          <p:cNvSpPr txBox="1"/>
          <p:nvPr/>
        </p:nvSpPr>
        <p:spPr>
          <a:xfrm>
            <a:off x="8991600" y="4594463"/>
            <a:ext cx="1352550" cy="83099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KaiTi" panose="02010609060101010101" pitchFamily="49" charset="-122"/>
                <a:cs typeface="Calibri" panose="020F0502020204030204" pitchFamily="34" charset="0"/>
              </a:rPr>
              <a:t>Answer Prompt</a:t>
            </a:r>
            <a:endParaRPr kumimoji="1"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KaiTi" panose="02010609060101010101" pitchFamily="49" charset="-122"/>
              <a:cs typeface="Calibri" panose="020F0502020204030204" pitchFamily="34" charset="0"/>
            </a:endParaRPr>
          </a:p>
        </p:txBody>
      </p:sp>
    </p:spTree>
    <p:extLst>
      <p:ext uri="{BB962C8B-B14F-4D97-AF65-F5344CB8AC3E}">
        <p14:creationId xmlns:p14="http://schemas.microsoft.com/office/powerpoint/2010/main" val="1785271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DBF752-FCD5-BD8F-ED6A-9617821A3945}"/>
              </a:ext>
            </a:extLst>
          </p:cNvPr>
          <p:cNvPicPr>
            <a:picLocks noChangeAspect="1"/>
          </p:cNvPicPr>
          <p:nvPr/>
        </p:nvPicPr>
        <p:blipFill rotWithShape="1">
          <a:blip r:embed="rId3">
            <a:extLst>
              <a:ext uri="{28A0092B-C50C-407E-A947-70E740481C1C}">
                <a14:useLocalDpi xmlns:a14="http://schemas.microsoft.com/office/drawing/2010/main" val="0"/>
              </a:ext>
            </a:extLst>
          </a:blip>
          <a:srcRect l="1762" t="2823" r="1342"/>
          <a:stretch/>
        </p:blipFill>
        <p:spPr>
          <a:xfrm>
            <a:off x="3646802" y="2057400"/>
            <a:ext cx="7783198" cy="3537867"/>
          </a:xfrm>
          <a:prstGeom prst="rect">
            <a:avLst/>
          </a:prstGeom>
        </p:spPr>
      </p:pic>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53</a:t>
            </a:fld>
            <a:endParaRPr kumimoji="0" lang="en-US" altLang="zh-TW" sz="1200">
              <a:latin typeface="+mn-lt"/>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465319"/>
          </a:xfrm>
        </p:spPr>
        <p:txBody>
          <a:bodyPr/>
          <a:lstStyle/>
          <a:p>
            <a:pPr eaLnBrk="1" hangingPunct="1">
              <a:spcBef>
                <a:spcPts val="600"/>
              </a:spcBef>
            </a:pPr>
            <a:r>
              <a:rPr lang="en-US" altLang="zh-CN" dirty="0" err="1"/>
              <a:t>CoT</a:t>
            </a:r>
            <a:r>
              <a:rPr lang="en-US" altLang="zh-CN" dirty="0"/>
              <a:t> with Self-Consistency</a:t>
            </a:r>
          </a:p>
          <a:p>
            <a:pPr lvl="1" eaLnBrk="1" hangingPunct="1">
              <a:spcBef>
                <a:spcPts val="600"/>
              </a:spcBef>
            </a:pPr>
            <a:endParaRPr lang="en-US" altLang="zh-CN" dirty="0"/>
          </a:p>
          <a:p>
            <a:pPr lvl="2" eaLnBrk="1" hangingPunct="1">
              <a:spcBef>
                <a:spcPts val="600"/>
              </a:spcBef>
            </a:pPr>
            <a:endParaRPr lang="en-US" altLang="zh-CN" dirty="0"/>
          </a:p>
        </p:txBody>
      </p:sp>
      <p:grpSp>
        <p:nvGrpSpPr>
          <p:cNvPr id="4" name="Group 3"/>
          <p:cNvGrpSpPr/>
          <p:nvPr/>
        </p:nvGrpSpPr>
        <p:grpSpPr>
          <a:xfrm>
            <a:off x="609600" y="3280589"/>
            <a:ext cx="9590752" cy="3044011"/>
            <a:chOff x="609600" y="2363213"/>
            <a:chExt cx="9590752" cy="3044011"/>
          </a:xfrm>
        </p:grpSpPr>
        <p:sp>
          <p:nvSpPr>
            <p:cNvPr id="8" name="TextBox 7"/>
            <p:cNvSpPr txBox="1"/>
            <p:nvPr/>
          </p:nvSpPr>
          <p:spPr>
            <a:xfrm>
              <a:off x="609600" y="5007114"/>
              <a:ext cx="9590752" cy="400110"/>
            </a:xfrm>
            <a:prstGeom prst="rect">
              <a:avLst/>
            </a:prstGeom>
            <a:noFill/>
          </p:spPr>
          <p:txBody>
            <a:bodyPr wrap="square" rtlCol="0">
              <a:spAutoFit/>
            </a:bodyPr>
            <a:lstStyle/>
            <a:p>
              <a:r>
                <a:rPr lang="en-US" altLang="zh-CN" sz="2000" dirty="0">
                  <a:latin typeface="Calibri" panose="020F0502020204030204" pitchFamily="34" charset="0"/>
                  <a:ea typeface="KaiTi" panose="02010609060101010101" pitchFamily="49" charset="-122"/>
                  <a:cs typeface="Calibri" panose="020F0502020204030204" pitchFamily="34" charset="0"/>
                </a:rPr>
                <a:t>performance of </a:t>
              </a:r>
              <a:r>
                <a:rPr lang="en-US" altLang="zh-CN" sz="2000" dirty="0" err="1">
                  <a:latin typeface="Calibri" panose="020F0502020204030204" pitchFamily="34" charset="0"/>
                  <a:ea typeface="KaiTi" panose="02010609060101010101" pitchFamily="49" charset="-122"/>
                  <a:cs typeface="Calibri" panose="020F0502020204030204" pitchFamily="34" charset="0"/>
                </a:rPr>
                <a:t>CoT</a:t>
              </a:r>
              <a:r>
                <a:rPr lang="en-US" altLang="zh-CN" sz="2000" dirty="0">
                  <a:latin typeface="Calibri" panose="020F0502020204030204" pitchFamily="34" charset="0"/>
                  <a:ea typeface="KaiTi" panose="02010609060101010101" pitchFamily="49" charset="-122"/>
                  <a:cs typeface="Calibri" panose="020F0502020204030204" pitchFamily="34" charset="0"/>
                </a:rPr>
                <a:t> prompting on tasks involving arithmetic and commonsense reasoning.</a:t>
              </a:r>
            </a:p>
          </p:txBody>
        </p:sp>
        <p:sp>
          <p:nvSpPr>
            <p:cNvPr id="9" name="TextBox 8"/>
            <p:cNvSpPr txBox="1"/>
            <p:nvPr/>
          </p:nvSpPr>
          <p:spPr>
            <a:xfrm>
              <a:off x="609600" y="2363213"/>
              <a:ext cx="2874704" cy="2739211"/>
            </a:xfrm>
            <a:prstGeom prst="rect">
              <a:avLst/>
            </a:prstGeom>
            <a:noFill/>
          </p:spPr>
          <p:txBody>
            <a:bodyPr wrap="square" rtlCol="0">
              <a:spAutoFit/>
            </a:bodyPr>
            <a:lstStyle/>
            <a:p>
              <a:r>
                <a:rPr lang="en-US" altLang="zh-CN" sz="2000" dirty="0">
                  <a:latin typeface="Calibri" panose="020F0502020204030204" pitchFamily="34" charset="0"/>
                  <a:ea typeface="KaiTi" panose="02010609060101010101" pitchFamily="49" charset="-122"/>
                  <a:cs typeface="Calibri" panose="020F0502020204030204" pitchFamily="34" charset="0"/>
                </a:rPr>
                <a:t>The idea is to sample </a:t>
              </a:r>
              <a:r>
                <a:rPr lang="en-US" altLang="zh-CN" sz="2400" dirty="0">
                  <a:solidFill>
                    <a:srgbClr val="FF0000"/>
                  </a:solidFill>
                  <a:latin typeface="Calibri" panose="020F0502020204030204" pitchFamily="34" charset="0"/>
                  <a:ea typeface="KaiTi" panose="02010609060101010101" pitchFamily="49" charset="-122"/>
                  <a:cs typeface="Calibri" panose="020F0502020204030204" pitchFamily="34" charset="0"/>
                </a:rPr>
                <a:t>multiple</a:t>
              </a:r>
              <a:r>
                <a:rPr lang="en-US" altLang="zh-CN" sz="2000" dirty="0">
                  <a:latin typeface="Calibri" panose="020F0502020204030204" pitchFamily="34" charset="0"/>
                  <a:ea typeface="KaiTi" panose="02010609060101010101" pitchFamily="49" charset="-122"/>
                  <a:cs typeface="Calibri" panose="020F0502020204030204" pitchFamily="34" charset="0"/>
                </a:rPr>
                <a:t>, </a:t>
              </a:r>
              <a:r>
                <a:rPr lang="en-US" altLang="zh-CN" sz="2400" dirty="0">
                  <a:solidFill>
                    <a:srgbClr val="FF0000"/>
                  </a:solidFill>
                  <a:latin typeface="Calibri" panose="020F0502020204030204" pitchFamily="34" charset="0"/>
                  <a:ea typeface="KaiTi" panose="02010609060101010101" pitchFamily="49" charset="-122"/>
                  <a:cs typeface="Calibri" panose="020F0502020204030204" pitchFamily="34" charset="0"/>
                </a:rPr>
                <a:t>diverse</a:t>
              </a:r>
              <a:r>
                <a:rPr lang="en-US" altLang="zh-CN" sz="2000" dirty="0">
                  <a:latin typeface="Calibri" panose="020F0502020204030204" pitchFamily="34" charset="0"/>
                  <a:ea typeface="KaiTi" panose="02010609060101010101" pitchFamily="49" charset="-122"/>
                  <a:cs typeface="Calibri" panose="020F0502020204030204" pitchFamily="34" charset="0"/>
                </a:rPr>
                <a:t> </a:t>
              </a:r>
              <a:r>
                <a:rPr lang="en-US" altLang="zh-CN" sz="2400" dirty="0">
                  <a:solidFill>
                    <a:srgbClr val="FF0000"/>
                  </a:solidFill>
                  <a:latin typeface="Calibri" panose="020F0502020204030204" pitchFamily="34" charset="0"/>
                  <a:ea typeface="KaiTi" panose="02010609060101010101" pitchFamily="49" charset="-122"/>
                  <a:cs typeface="Calibri" panose="020F0502020204030204" pitchFamily="34" charset="0"/>
                </a:rPr>
                <a:t>reasoning paths </a:t>
              </a:r>
              <a:r>
                <a:rPr lang="en-US" altLang="zh-CN" sz="2000" dirty="0">
                  <a:latin typeface="Calibri" panose="020F0502020204030204" pitchFamily="34" charset="0"/>
                  <a:ea typeface="KaiTi" panose="02010609060101010101" pitchFamily="49" charset="-122"/>
                  <a:cs typeface="Calibri" panose="020F0502020204030204" pitchFamily="34" charset="0"/>
                </a:rPr>
                <a:t>through </a:t>
              </a:r>
              <a:r>
                <a:rPr lang="en-US" altLang="zh-CN" sz="2000" dirty="0">
                  <a:solidFill>
                    <a:srgbClr val="FF0000"/>
                  </a:solidFill>
                  <a:latin typeface="Calibri" panose="020F0502020204030204" pitchFamily="34" charset="0"/>
                  <a:ea typeface="KaiTi" panose="02010609060101010101" pitchFamily="49" charset="-122"/>
                  <a:cs typeface="Calibri" panose="020F0502020204030204" pitchFamily="34" charset="0"/>
                </a:rPr>
                <a:t>few-shot </a:t>
              </a:r>
              <a:r>
                <a:rPr lang="en-US" altLang="zh-CN" sz="2000" dirty="0" err="1">
                  <a:solidFill>
                    <a:srgbClr val="FF0000"/>
                  </a:solidFill>
                  <a:latin typeface="Calibri" panose="020F0502020204030204" pitchFamily="34" charset="0"/>
                  <a:ea typeface="KaiTi" panose="02010609060101010101" pitchFamily="49" charset="-122"/>
                  <a:cs typeface="Calibri" panose="020F0502020204030204" pitchFamily="34" charset="0"/>
                </a:rPr>
                <a:t>CoT</a:t>
              </a:r>
              <a:r>
                <a:rPr lang="en-US" altLang="zh-CN" sz="2000" dirty="0">
                  <a:latin typeface="Calibri" panose="020F0502020204030204" pitchFamily="34" charset="0"/>
                  <a:ea typeface="KaiTi" panose="02010609060101010101" pitchFamily="49" charset="-122"/>
                  <a:cs typeface="Calibri" panose="020F0502020204030204" pitchFamily="34" charset="0"/>
                </a:rPr>
                <a:t>, and use  the generations to select the most </a:t>
              </a:r>
              <a:r>
                <a:rPr lang="en-US" altLang="zh-CN" sz="2400" dirty="0">
                  <a:solidFill>
                    <a:srgbClr val="FF0000"/>
                  </a:solidFill>
                  <a:latin typeface="Calibri" panose="020F0502020204030204" pitchFamily="34" charset="0"/>
                  <a:ea typeface="KaiTi" panose="02010609060101010101" pitchFamily="49" charset="-122"/>
                  <a:cs typeface="Calibri" panose="020F0502020204030204" pitchFamily="34" charset="0"/>
                </a:rPr>
                <a:t>consistent answer</a:t>
              </a:r>
              <a:r>
                <a:rPr lang="en-US" altLang="zh-CN" sz="2000" dirty="0">
                  <a:latin typeface="Calibri" panose="020F0502020204030204" pitchFamily="34" charset="0"/>
                  <a:ea typeface="KaiTi" panose="02010609060101010101" pitchFamily="49" charset="-122"/>
                  <a:cs typeface="Calibri" panose="020F0502020204030204" pitchFamily="34" charset="0"/>
                </a:rPr>
                <a:t>. This helps to boost the</a:t>
              </a:r>
            </a:p>
          </p:txBody>
        </p:sp>
      </p:grpSp>
    </p:spTree>
    <p:extLst>
      <p:ext uri="{BB962C8B-B14F-4D97-AF65-F5344CB8AC3E}">
        <p14:creationId xmlns:p14="http://schemas.microsoft.com/office/powerpoint/2010/main" val="2430657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Refinement/Correction with Feedback</a:t>
            </a: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pic>
        <p:nvPicPr>
          <p:cNvPr id="7" name="Picture 6">
            <a:extLst>
              <a:ext uri="{FF2B5EF4-FFF2-40B4-BE49-F238E27FC236}">
                <a16:creationId xmlns:a16="http://schemas.microsoft.com/office/drawing/2014/main" id="{CDB1B147-6195-AF71-983C-54A375A463D9}"/>
              </a:ext>
            </a:extLst>
          </p:cNvPr>
          <p:cNvPicPr>
            <a:picLocks noChangeAspect="1"/>
          </p:cNvPicPr>
          <p:nvPr/>
        </p:nvPicPr>
        <p:blipFill rotWithShape="1">
          <a:blip r:embed="rId3">
            <a:extLst>
              <a:ext uri="{28A0092B-C50C-407E-A947-70E740481C1C}">
                <a14:useLocalDpi xmlns:a14="http://schemas.microsoft.com/office/drawing/2010/main" val="0"/>
              </a:ext>
            </a:extLst>
          </a:blip>
          <a:srcRect l="8400" r="19813"/>
          <a:stretch/>
        </p:blipFill>
        <p:spPr>
          <a:xfrm>
            <a:off x="1173914" y="3168389"/>
            <a:ext cx="1397162" cy="1557005"/>
          </a:xfrm>
          <a:prstGeom prst="rect">
            <a:avLst/>
          </a:prstGeom>
        </p:spPr>
      </p:pic>
      <p:pic>
        <p:nvPicPr>
          <p:cNvPr id="8" name="Picture 7">
            <a:extLst>
              <a:ext uri="{FF2B5EF4-FFF2-40B4-BE49-F238E27FC236}">
                <a16:creationId xmlns:a16="http://schemas.microsoft.com/office/drawing/2014/main" id="{C620F92C-7B8C-5F69-8BEF-364D74F38AAB}"/>
              </a:ext>
            </a:extLst>
          </p:cNvPr>
          <p:cNvPicPr>
            <a:picLocks noChangeAspect="1"/>
          </p:cNvPicPr>
          <p:nvPr/>
        </p:nvPicPr>
        <p:blipFill>
          <a:blip r:embed="rId4"/>
          <a:stretch>
            <a:fillRect/>
          </a:stretch>
        </p:blipFill>
        <p:spPr>
          <a:xfrm>
            <a:off x="2511382" y="3429000"/>
            <a:ext cx="1146218" cy="1328737"/>
          </a:xfrm>
          <a:prstGeom prst="rect">
            <a:avLst/>
          </a:prstGeom>
        </p:spPr>
      </p:pic>
      <p:sp>
        <p:nvSpPr>
          <p:cNvPr id="10" name="Rectangle: Rounded Corners 9">
            <a:extLst>
              <a:ext uri="{FF2B5EF4-FFF2-40B4-BE49-F238E27FC236}">
                <a16:creationId xmlns:a16="http://schemas.microsoft.com/office/drawing/2014/main" id="{4F998330-3F12-F1F0-CF05-F7954E9FF024}"/>
              </a:ext>
            </a:extLst>
          </p:cNvPr>
          <p:cNvSpPr/>
          <p:nvPr/>
        </p:nvSpPr>
        <p:spPr bwMode="auto">
          <a:xfrm>
            <a:off x="3679280" y="3200400"/>
            <a:ext cx="4611656" cy="2346834"/>
          </a:xfrm>
          <a:prstGeom prst="roundRect">
            <a:avLst/>
          </a:prstGeom>
          <a:solidFill>
            <a:srgbClr val="CCECFF">
              <a:alpha val="4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
        <p:nvSpPr>
          <p:cNvPr id="11" name="Rectangle: Rounded Corners 10">
            <a:extLst>
              <a:ext uri="{FF2B5EF4-FFF2-40B4-BE49-F238E27FC236}">
                <a16:creationId xmlns:a16="http://schemas.microsoft.com/office/drawing/2014/main" id="{2BFB4846-C8E9-63B9-BAC8-261C404851FA}"/>
              </a:ext>
            </a:extLst>
          </p:cNvPr>
          <p:cNvSpPr/>
          <p:nvPr/>
        </p:nvSpPr>
        <p:spPr>
          <a:xfrm>
            <a:off x="3907014" y="3713827"/>
            <a:ext cx="1368152" cy="640080"/>
          </a:xfrm>
          <a:prstGeom prst="roundRect">
            <a:avLst/>
          </a:prstGeom>
          <a:solidFill>
            <a:srgbClr val="F79646">
              <a:lumMod val="20000"/>
              <a:lumOff val="80000"/>
            </a:srgbClr>
          </a:solidFill>
          <a:ln w="28575" cap="flat" cmpd="sng" algn="ctr">
            <a:solidFill>
              <a:srgbClr val="F79646">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LLM</a:t>
            </a:r>
            <a:endParaRPr kumimoji="0" lang="en-US" sz="2400" b="0" i="0" u="none" strike="noStrike" kern="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DCB96E9-DCC6-2870-48A3-223E0318BDFA}"/>
              </a:ext>
            </a:extLst>
          </p:cNvPr>
          <p:cNvCxnSpPr>
            <a:cxnSpLocks/>
            <a:endCxn id="11" idx="1"/>
          </p:cNvCxnSpPr>
          <p:nvPr/>
        </p:nvCxnSpPr>
        <p:spPr bwMode="auto">
          <a:xfrm>
            <a:off x="2535414" y="4033867"/>
            <a:ext cx="1371600" cy="0"/>
          </a:xfrm>
          <a:prstGeom prst="straightConnector1">
            <a:avLst/>
          </a:prstGeom>
          <a:solidFill>
            <a:srgbClr val="F79646">
              <a:lumMod val="20000"/>
              <a:lumOff val="80000"/>
            </a:srgbClr>
          </a:solidFill>
          <a:ln w="28575" cap="flat" cmpd="sng" algn="ctr">
            <a:solidFill>
              <a:srgbClr val="F79646">
                <a:lumMod val="75000"/>
              </a:srgbClr>
            </a:solidFill>
            <a:prstDash val="solid"/>
            <a:tailEnd type="triangle"/>
          </a:ln>
          <a:effectLst/>
        </p:spPr>
      </p:cxnSp>
      <p:sp>
        <p:nvSpPr>
          <p:cNvPr id="15" name="TextBox 14">
            <a:extLst>
              <a:ext uri="{FF2B5EF4-FFF2-40B4-BE49-F238E27FC236}">
                <a16:creationId xmlns:a16="http://schemas.microsoft.com/office/drawing/2014/main" id="{9F59BB6E-C8DC-3155-7A8E-D29471934174}"/>
              </a:ext>
            </a:extLst>
          </p:cNvPr>
          <p:cNvSpPr txBox="1"/>
          <p:nvPr/>
        </p:nvSpPr>
        <p:spPr>
          <a:xfrm>
            <a:off x="2362200" y="4643735"/>
            <a:ext cx="1220066"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Prompt</a:t>
            </a:r>
          </a:p>
        </p:txBody>
      </p:sp>
      <p:cxnSp>
        <p:nvCxnSpPr>
          <p:cNvPr id="16" name="Straight Arrow Connector 15">
            <a:extLst>
              <a:ext uri="{FF2B5EF4-FFF2-40B4-BE49-F238E27FC236}">
                <a16:creationId xmlns:a16="http://schemas.microsoft.com/office/drawing/2014/main" id="{628BFF67-D694-7458-3A1E-DEA1AFCE721D}"/>
              </a:ext>
            </a:extLst>
          </p:cNvPr>
          <p:cNvCxnSpPr>
            <a:cxnSpLocks/>
            <a:stCxn id="11" idx="3"/>
          </p:cNvCxnSpPr>
          <p:nvPr/>
        </p:nvCxnSpPr>
        <p:spPr bwMode="auto">
          <a:xfrm>
            <a:off x="5275166" y="4033867"/>
            <a:ext cx="1280160" cy="0"/>
          </a:xfrm>
          <a:prstGeom prst="straightConnector1">
            <a:avLst/>
          </a:prstGeom>
          <a:solidFill>
            <a:srgbClr val="F79646">
              <a:lumMod val="20000"/>
              <a:lumOff val="80000"/>
            </a:srgbClr>
          </a:solidFill>
          <a:ln w="28575" cap="flat" cmpd="sng" algn="ctr">
            <a:solidFill>
              <a:srgbClr val="F79646">
                <a:lumMod val="75000"/>
              </a:srgbClr>
            </a:solidFill>
            <a:prstDash val="solid"/>
            <a:tailEnd type="triangle"/>
          </a:ln>
          <a:effectLst/>
        </p:spPr>
      </p:cxnSp>
      <p:sp>
        <p:nvSpPr>
          <p:cNvPr id="29" name="TextBox 28">
            <a:extLst>
              <a:ext uri="{FF2B5EF4-FFF2-40B4-BE49-F238E27FC236}">
                <a16:creationId xmlns:a16="http://schemas.microsoft.com/office/drawing/2014/main" id="{63ABAC9E-F9AF-1AD5-5F6B-96CBF194325A}"/>
              </a:ext>
            </a:extLst>
          </p:cNvPr>
          <p:cNvSpPr txBox="1"/>
          <p:nvPr/>
        </p:nvSpPr>
        <p:spPr>
          <a:xfrm>
            <a:off x="5626600" y="3374736"/>
            <a:ext cx="906874"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a:t>
            </a:r>
            <a:endPar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613D34AE-F3C2-3776-9FEA-AF9505E15949}"/>
              </a:ext>
            </a:extLst>
          </p:cNvPr>
          <p:cNvPicPr>
            <a:picLocks noChangeAspect="1"/>
          </p:cNvPicPr>
          <p:nvPr/>
        </p:nvPicPr>
        <p:blipFill>
          <a:blip r:embed="rId5"/>
          <a:stretch>
            <a:fillRect/>
          </a:stretch>
        </p:blipFill>
        <p:spPr>
          <a:xfrm>
            <a:off x="6781800" y="3306809"/>
            <a:ext cx="1427601" cy="1280166"/>
          </a:xfrm>
          <a:prstGeom prst="rect">
            <a:avLst/>
          </a:prstGeom>
          <a:effectLst>
            <a:softEdge rad="190500"/>
          </a:effectLst>
        </p:spPr>
      </p:pic>
      <p:cxnSp>
        <p:nvCxnSpPr>
          <p:cNvPr id="31" name="Connector: Elbow 30">
            <a:extLst>
              <a:ext uri="{FF2B5EF4-FFF2-40B4-BE49-F238E27FC236}">
                <a16:creationId xmlns:a16="http://schemas.microsoft.com/office/drawing/2014/main" id="{DC5B68F9-B427-F988-D9C1-89663AAD7332}"/>
              </a:ext>
            </a:extLst>
          </p:cNvPr>
          <p:cNvCxnSpPr>
            <a:stCxn id="30" idx="2"/>
            <a:endCxn id="11" idx="2"/>
          </p:cNvCxnSpPr>
          <p:nvPr/>
        </p:nvCxnSpPr>
        <p:spPr bwMode="auto">
          <a:xfrm rot="5400000" flipH="1">
            <a:off x="5926812" y="3018186"/>
            <a:ext cx="233068" cy="2904511"/>
          </a:xfrm>
          <a:prstGeom prst="bentConnector3">
            <a:avLst>
              <a:gd name="adj1" fmla="val -136360"/>
            </a:avLst>
          </a:prstGeom>
          <a:solidFill>
            <a:srgbClr val="F79646">
              <a:lumMod val="20000"/>
              <a:lumOff val="80000"/>
            </a:srgbClr>
          </a:solidFill>
          <a:ln w="28575" cap="flat" cmpd="sng" algn="ctr">
            <a:solidFill>
              <a:srgbClr val="0000CC"/>
            </a:solidFill>
            <a:prstDash val="solid"/>
            <a:tailEnd type="triangle"/>
          </a:ln>
          <a:effectLst/>
        </p:spPr>
      </p:cxnSp>
      <p:grpSp>
        <p:nvGrpSpPr>
          <p:cNvPr id="32" name="Group 31">
            <a:extLst>
              <a:ext uri="{FF2B5EF4-FFF2-40B4-BE49-F238E27FC236}">
                <a16:creationId xmlns:a16="http://schemas.microsoft.com/office/drawing/2014/main" id="{C833DCAD-D29C-BEA3-FEED-723421F2D0E0}"/>
              </a:ext>
            </a:extLst>
          </p:cNvPr>
          <p:cNvGrpSpPr/>
          <p:nvPr/>
        </p:nvGrpSpPr>
        <p:grpSpPr>
          <a:xfrm>
            <a:off x="6409074" y="2209800"/>
            <a:ext cx="3496926" cy="990600"/>
            <a:chOff x="6505000" y="2743200"/>
            <a:chExt cx="3496926" cy="990600"/>
          </a:xfrm>
        </p:grpSpPr>
        <p:cxnSp>
          <p:nvCxnSpPr>
            <p:cNvPr id="33" name="Straight Arrow Connector 32">
              <a:extLst>
                <a:ext uri="{FF2B5EF4-FFF2-40B4-BE49-F238E27FC236}">
                  <a16:creationId xmlns:a16="http://schemas.microsoft.com/office/drawing/2014/main" id="{5B4EEBF9-2735-BFB6-2FF7-540B07FA6DE9}"/>
                </a:ext>
              </a:extLst>
            </p:cNvPr>
            <p:cNvCxnSpPr>
              <a:cxnSpLocks/>
            </p:cNvCxnSpPr>
            <p:nvPr/>
          </p:nvCxnSpPr>
          <p:spPr bwMode="auto">
            <a:xfrm>
              <a:off x="7467600" y="3192127"/>
              <a:ext cx="0" cy="541673"/>
            </a:xfrm>
            <a:prstGeom prst="straightConnector1">
              <a:avLst/>
            </a:prstGeom>
            <a:solidFill>
              <a:srgbClr val="F79646">
                <a:lumMod val="20000"/>
                <a:lumOff val="80000"/>
              </a:srgbClr>
            </a:solidFill>
            <a:ln w="28575" cap="flat" cmpd="sng" algn="ctr">
              <a:solidFill>
                <a:srgbClr val="0000CC"/>
              </a:solidFill>
              <a:prstDash val="solid"/>
              <a:tailEnd type="triangle"/>
            </a:ln>
            <a:effectLst/>
          </p:spPr>
        </p:cxnSp>
        <p:sp>
          <p:nvSpPr>
            <p:cNvPr id="34" name="TextBox 33">
              <a:extLst>
                <a:ext uri="{FF2B5EF4-FFF2-40B4-BE49-F238E27FC236}">
                  <a16:creationId xmlns:a16="http://schemas.microsoft.com/office/drawing/2014/main" id="{336CB724-0453-022F-628E-003FC5AA3094}"/>
                </a:ext>
              </a:extLst>
            </p:cNvPr>
            <p:cNvSpPr txBox="1"/>
            <p:nvPr/>
          </p:nvSpPr>
          <p:spPr>
            <a:xfrm>
              <a:off x="6505000" y="2743200"/>
              <a:ext cx="3496926" cy="461665"/>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0000CC"/>
                  </a:solidFill>
                  <a:effectLst/>
                  <a:uLnTx/>
                  <a:uFillTx/>
                  <a:latin typeface="Calibri" panose="020F0502020204030204" pitchFamily="34" charset="0"/>
                  <a:ea typeface="Calibri" panose="020F0502020204030204" pitchFamily="34" charset="0"/>
                  <a:cs typeface="Calibri" panose="020F0502020204030204" pitchFamily="34" charset="0"/>
                </a:rPr>
                <a:t>Self-Evaluate </a:t>
              </a:r>
              <a:r>
                <a:rPr lang="en-US" sz="2400" dirty="0">
                  <a:latin typeface="Calibri" panose="020F0502020204030204" pitchFamily="34" charset="0"/>
                  <a:ea typeface="Calibri" panose="020F0502020204030204" pitchFamily="34" charset="0"/>
                  <a:cs typeface="Calibri" panose="020F0502020204030204" pitchFamily="34" charset="0"/>
                </a:rPr>
                <a:t>(T/F and MC)</a:t>
              </a:r>
              <a:endParaRPr kumimoji="1" lang="en-US" sz="24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C059D28B-B2DE-5847-4CD9-9B28BA6E8787}"/>
              </a:ext>
            </a:extLst>
          </p:cNvPr>
          <p:cNvSpPr txBox="1"/>
          <p:nvPr/>
        </p:nvSpPr>
        <p:spPr>
          <a:xfrm>
            <a:off x="5269324" y="4953000"/>
            <a:ext cx="1564540"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Feedback</a:t>
            </a:r>
            <a:endPar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B82B8819-D952-71A2-BCCE-00A104BFC23B}"/>
              </a:ext>
            </a:extLst>
          </p:cNvPr>
          <p:cNvSpPr txBox="1"/>
          <p:nvPr/>
        </p:nvSpPr>
        <p:spPr>
          <a:xfrm>
            <a:off x="5238074" y="4132271"/>
            <a:ext cx="1641466"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Refine</a:t>
            </a:r>
            <a:endPar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37" name="Group 36">
            <a:extLst>
              <a:ext uri="{FF2B5EF4-FFF2-40B4-BE49-F238E27FC236}">
                <a16:creationId xmlns:a16="http://schemas.microsoft.com/office/drawing/2014/main" id="{AACC6DD0-5B9F-A685-EA62-E77447FBFEA3}"/>
              </a:ext>
            </a:extLst>
          </p:cNvPr>
          <p:cNvGrpSpPr/>
          <p:nvPr/>
        </p:nvGrpSpPr>
        <p:grpSpPr>
          <a:xfrm>
            <a:off x="8194546" y="3532106"/>
            <a:ext cx="2742585" cy="830997"/>
            <a:chOff x="8173741" y="4036754"/>
            <a:chExt cx="2742585" cy="830997"/>
          </a:xfrm>
        </p:grpSpPr>
        <p:cxnSp>
          <p:nvCxnSpPr>
            <p:cNvPr id="38" name="Straight Arrow Connector 37">
              <a:extLst>
                <a:ext uri="{FF2B5EF4-FFF2-40B4-BE49-F238E27FC236}">
                  <a16:creationId xmlns:a16="http://schemas.microsoft.com/office/drawing/2014/main" id="{3F11BED5-2A6C-4A96-DBDA-3D76401E989D}"/>
                </a:ext>
              </a:extLst>
            </p:cNvPr>
            <p:cNvCxnSpPr>
              <a:cxnSpLocks/>
            </p:cNvCxnSpPr>
            <p:nvPr/>
          </p:nvCxnSpPr>
          <p:spPr bwMode="auto">
            <a:xfrm flipH="1">
              <a:off x="8173741" y="4525089"/>
              <a:ext cx="713801" cy="0"/>
            </a:xfrm>
            <a:prstGeom prst="straightConnector1">
              <a:avLst/>
            </a:prstGeom>
            <a:solidFill>
              <a:srgbClr val="F79646">
                <a:lumMod val="20000"/>
                <a:lumOff val="80000"/>
              </a:srgbClr>
            </a:solidFill>
            <a:ln w="28575" cap="flat" cmpd="sng" algn="ctr">
              <a:solidFill>
                <a:srgbClr val="0000CC"/>
              </a:solidFill>
              <a:prstDash val="solid"/>
              <a:tailEnd type="triangle"/>
            </a:ln>
            <a:effectLst/>
          </p:spPr>
        </p:cxnSp>
        <p:sp>
          <p:nvSpPr>
            <p:cNvPr id="39" name="TextBox 38">
              <a:extLst>
                <a:ext uri="{FF2B5EF4-FFF2-40B4-BE49-F238E27FC236}">
                  <a16:creationId xmlns:a16="http://schemas.microsoft.com/office/drawing/2014/main" id="{62902BB0-0730-8330-685D-F987D19947B0}"/>
                </a:ext>
              </a:extLst>
            </p:cNvPr>
            <p:cNvSpPr txBox="1"/>
            <p:nvPr/>
          </p:nvSpPr>
          <p:spPr>
            <a:xfrm>
              <a:off x="8915400" y="4036754"/>
              <a:ext cx="2000926" cy="83099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0000CC"/>
                  </a:solidFill>
                  <a:effectLst/>
                  <a:uLnTx/>
                  <a:uFillTx/>
                  <a:latin typeface="Calibri" panose="020F0502020204030204" pitchFamily="34" charset="0"/>
                  <a:ea typeface="Calibri" panose="020F0502020204030204" pitchFamily="34" charset="0"/>
                  <a:cs typeface="Calibri" panose="020F0502020204030204" pitchFamily="34" charset="0"/>
                </a:rPr>
                <a:t>Evaluate using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0000CC"/>
                  </a:solidFill>
                  <a:effectLst/>
                  <a:uLnTx/>
                  <a:uFillTx/>
                  <a:latin typeface="Calibri" panose="020F0502020204030204" pitchFamily="34" charset="0"/>
                  <a:ea typeface="Calibri" panose="020F0502020204030204" pitchFamily="34" charset="0"/>
                  <a:cs typeface="Calibri" panose="020F0502020204030204" pitchFamily="34" charset="0"/>
                </a:rPr>
                <a:t>External Tools</a:t>
              </a:r>
            </a:p>
          </p:txBody>
        </p:sp>
      </p:grpSp>
      <p:cxnSp>
        <p:nvCxnSpPr>
          <p:cNvPr id="40" name="Connector: Elbow 39">
            <a:extLst>
              <a:ext uri="{FF2B5EF4-FFF2-40B4-BE49-F238E27FC236}">
                <a16:creationId xmlns:a16="http://schemas.microsoft.com/office/drawing/2014/main" id="{855FA039-DCB3-3464-D18F-58092ACBD6F6}"/>
              </a:ext>
            </a:extLst>
          </p:cNvPr>
          <p:cNvCxnSpPr>
            <a:cxnSpLocks/>
            <a:endCxn id="7" idx="0"/>
          </p:cNvCxnSpPr>
          <p:nvPr/>
        </p:nvCxnSpPr>
        <p:spPr bwMode="auto">
          <a:xfrm rot="10800000">
            <a:off x="1872496" y="3168389"/>
            <a:ext cx="4536585" cy="612534"/>
          </a:xfrm>
          <a:prstGeom prst="bentConnector4">
            <a:avLst>
              <a:gd name="adj1" fmla="val 228"/>
              <a:gd name="adj2" fmla="val 137320"/>
            </a:avLst>
          </a:prstGeom>
          <a:solidFill>
            <a:srgbClr val="F79646">
              <a:lumMod val="20000"/>
              <a:lumOff val="80000"/>
            </a:srgbClr>
          </a:solidFill>
          <a:ln w="28575" cap="flat" cmpd="sng" algn="ctr">
            <a:solidFill>
              <a:srgbClr val="F79646">
                <a:lumMod val="75000"/>
              </a:srgbClr>
            </a:solidFill>
            <a:prstDash val="solid"/>
            <a:tailEnd type="triangle"/>
          </a:ln>
          <a:effectLst/>
        </p:spPr>
      </p:cxnSp>
      <p:sp>
        <p:nvSpPr>
          <p:cNvPr id="3" name="TextBox 2">
            <a:extLst>
              <a:ext uri="{FF2B5EF4-FFF2-40B4-BE49-F238E27FC236}">
                <a16:creationId xmlns:a16="http://schemas.microsoft.com/office/drawing/2014/main" id="{B4A361E2-3209-FE11-FA41-694A3E6C4368}"/>
              </a:ext>
            </a:extLst>
          </p:cNvPr>
          <p:cNvSpPr txBox="1"/>
          <p:nvPr/>
        </p:nvSpPr>
        <p:spPr>
          <a:xfrm>
            <a:off x="5192348" y="5618351"/>
            <a:ext cx="1509336"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TW"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Inference</a:t>
            </a:r>
            <a:endParaRPr kumimoji="1" lang="en-US" sz="20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94096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par>
                                <p:cTn id="12" presetID="22" presetClass="entr" presetSubtype="2"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right)">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right)">
                                      <p:cBhvr>
                                        <p:cTn id="19" dur="500"/>
                                        <p:tgtEl>
                                          <p:spTgt spid="31"/>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Refinement with Self-Feedback</a:t>
            </a:r>
          </a:p>
          <a:p>
            <a:pPr lvl="1" eaLnBrk="1" hangingPunct="1">
              <a:spcBef>
                <a:spcPts val="600"/>
              </a:spcBef>
            </a:pPr>
            <a:endParaRPr lang="en-US" altLang="zh-CN" dirty="0"/>
          </a:p>
          <a:p>
            <a:pPr lvl="2" eaLnBrk="1" hangingPunct="1">
              <a:spcBef>
                <a:spcPts val="600"/>
              </a:spcBef>
            </a:pPr>
            <a:endParaRPr lang="en-US" altLang="zh-CN" dirty="0"/>
          </a:p>
          <a:p>
            <a:pPr lvl="2" eaLnBrk="1" hangingPunct="1">
              <a:spcBef>
                <a:spcPts val="600"/>
              </a:spcBef>
            </a:pPr>
            <a:endParaRPr lang="en-US" altLang="zh-CN" dirty="0"/>
          </a:p>
          <a:p>
            <a:pPr lvl="2" eaLnBrk="1" hangingPunct="1">
              <a:spcBef>
                <a:spcPts val="600"/>
              </a:spcBef>
            </a:pPr>
            <a:endParaRPr lang="en-US" altLang="zh-CN" dirty="0"/>
          </a:p>
          <a:p>
            <a:pPr lvl="2" eaLnBrk="1" hangingPunct="1">
              <a:spcBef>
                <a:spcPts val="600"/>
              </a:spcBef>
            </a:pPr>
            <a:endParaRPr lang="en-US" altLang="zh-CN" dirty="0"/>
          </a:p>
          <a:p>
            <a:pPr lvl="2" eaLnBrk="1" hangingPunct="1">
              <a:spcBef>
                <a:spcPts val="600"/>
              </a:spcBef>
            </a:pPr>
            <a:endParaRPr lang="en-US" altLang="zh-CN" dirty="0"/>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pic>
        <p:nvPicPr>
          <p:cNvPr id="14" name="Picture 1">
            <a:extLst>
              <a:ext uri="{FF2B5EF4-FFF2-40B4-BE49-F238E27FC236}">
                <a16:creationId xmlns:a16="http://schemas.microsoft.com/office/drawing/2014/main" id="{4E65B6F3-35DD-DAC2-A49F-8CA7BE027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862272"/>
            <a:ext cx="5174429" cy="182438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9718290-EA8D-5DB2-738F-042ED11D715E}"/>
              </a:ext>
            </a:extLst>
          </p:cNvPr>
          <p:cNvSpPr txBox="1"/>
          <p:nvPr/>
        </p:nvSpPr>
        <p:spPr>
          <a:xfrm>
            <a:off x="914400" y="2581371"/>
            <a:ext cx="4488629" cy="10772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Self-Refine</a:t>
            </a: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allows LLMs to iteratively refine outputs and incorporate feedback to improve performance on diverse tasks. </a:t>
            </a:r>
          </a:p>
        </p:txBody>
      </p:sp>
      <p:grpSp>
        <p:nvGrpSpPr>
          <p:cNvPr id="6" name="Group 5">
            <a:extLst>
              <a:ext uri="{FF2B5EF4-FFF2-40B4-BE49-F238E27FC236}">
                <a16:creationId xmlns:a16="http://schemas.microsoft.com/office/drawing/2014/main" id="{E2BDEA74-FE1D-FD19-41B7-D3B2D7F800CA}"/>
              </a:ext>
            </a:extLst>
          </p:cNvPr>
          <p:cNvGrpSpPr/>
          <p:nvPr/>
        </p:nvGrpSpPr>
        <p:grpSpPr>
          <a:xfrm>
            <a:off x="2343529" y="3991458"/>
            <a:ext cx="7504942" cy="2205774"/>
            <a:chOff x="2198386" y="3690491"/>
            <a:chExt cx="7504942" cy="2205774"/>
          </a:xfrm>
        </p:grpSpPr>
        <p:pic>
          <p:nvPicPr>
            <p:cNvPr id="15" name="Picture 14">
              <a:extLst>
                <a:ext uri="{FF2B5EF4-FFF2-40B4-BE49-F238E27FC236}">
                  <a16:creationId xmlns:a16="http://schemas.microsoft.com/office/drawing/2014/main" id="{559B9A29-6D59-9140-ADE5-614AC004DF6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49400"/>
            <a:stretch/>
          </p:blipFill>
          <p:spPr>
            <a:xfrm>
              <a:off x="2198386" y="3690491"/>
              <a:ext cx="7504942" cy="2205774"/>
            </a:xfrm>
            <a:prstGeom prst="rect">
              <a:avLst/>
            </a:prstGeom>
          </p:spPr>
        </p:pic>
        <p:sp>
          <p:nvSpPr>
            <p:cNvPr id="4" name="Rectangle 3">
              <a:extLst>
                <a:ext uri="{FF2B5EF4-FFF2-40B4-BE49-F238E27FC236}">
                  <a16:creationId xmlns:a16="http://schemas.microsoft.com/office/drawing/2014/main" id="{3596557B-9173-9D2C-B2B4-E9C69ACE32D9}"/>
                </a:ext>
              </a:extLst>
            </p:cNvPr>
            <p:cNvSpPr/>
            <p:nvPr/>
          </p:nvSpPr>
          <p:spPr bwMode="auto">
            <a:xfrm>
              <a:off x="4476379" y="4749432"/>
              <a:ext cx="457200" cy="127368"/>
            </a:xfrm>
            <a:prstGeom prst="rect">
              <a:avLst/>
            </a:prstGeom>
            <a:solidFill>
              <a:srgbClr val="FFFF00">
                <a:alpha val="2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
          <p:nvSpPr>
            <p:cNvPr id="5" name="Rectangle 4">
              <a:extLst>
                <a:ext uri="{FF2B5EF4-FFF2-40B4-BE49-F238E27FC236}">
                  <a16:creationId xmlns:a16="http://schemas.microsoft.com/office/drawing/2014/main" id="{0F3336CD-FF5A-2ACD-B090-960A6C4823E8}"/>
                </a:ext>
              </a:extLst>
            </p:cNvPr>
            <p:cNvSpPr/>
            <p:nvPr/>
          </p:nvSpPr>
          <p:spPr bwMode="auto">
            <a:xfrm>
              <a:off x="2291440" y="4953000"/>
              <a:ext cx="2286000" cy="127368"/>
            </a:xfrm>
            <a:prstGeom prst="rect">
              <a:avLst/>
            </a:prstGeom>
            <a:solidFill>
              <a:srgbClr val="FFFF00">
                <a:alpha val="2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grpSp>
      <p:grpSp>
        <p:nvGrpSpPr>
          <p:cNvPr id="17" name="Group 16">
            <a:extLst>
              <a:ext uri="{FF2B5EF4-FFF2-40B4-BE49-F238E27FC236}">
                <a16:creationId xmlns:a16="http://schemas.microsoft.com/office/drawing/2014/main" id="{F12DC100-2879-37E3-0E34-B86149C07D69}"/>
              </a:ext>
            </a:extLst>
          </p:cNvPr>
          <p:cNvGrpSpPr/>
          <p:nvPr/>
        </p:nvGrpSpPr>
        <p:grpSpPr>
          <a:xfrm>
            <a:off x="7334082" y="5130432"/>
            <a:ext cx="3537118" cy="1270368"/>
            <a:chOff x="6064082" y="5239025"/>
            <a:chExt cx="3537118" cy="1270368"/>
          </a:xfrm>
        </p:grpSpPr>
        <p:sp>
          <p:nvSpPr>
            <p:cNvPr id="18" name="TextBox 17">
              <a:extLst>
                <a:ext uri="{FF2B5EF4-FFF2-40B4-BE49-F238E27FC236}">
                  <a16:creationId xmlns:a16="http://schemas.microsoft.com/office/drawing/2014/main" id="{B13AD71A-296D-48F1-A105-46B736AF299D}"/>
                </a:ext>
              </a:extLst>
            </p:cNvPr>
            <p:cNvSpPr txBox="1"/>
            <p:nvPr/>
          </p:nvSpPr>
          <p:spPr>
            <a:xfrm>
              <a:off x="6827352" y="6047728"/>
              <a:ext cx="2773848"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Few-Shot Prompting</a:t>
              </a:r>
            </a:p>
          </p:txBody>
        </p:sp>
        <p:cxnSp>
          <p:nvCxnSpPr>
            <p:cNvPr id="19" name="Straight Arrow Connector 18">
              <a:extLst>
                <a:ext uri="{FF2B5EF4-FFF2-40B4-BE49-F238E27FC236}">
                  <a16:creationId xmlns:a16="http://schemas.microsoft.com/office/drawing/2014/main" id="{2065CE49-82F1-42B5-40F5-93B47CCB9B5A}"/>
                </a:ext>
              </a:extLst>
            </p:cNvPr>
            <p:cNvCxnSpPr>
              <a:cxnSpLocks/>
            </p:cNvCxnSpPr>
            <p:nvPr/>
          </p:nvCxnSpPr>
          <p:spPr bwMode="auto">
            <a:xfrm flipH="1" flipV="1">
              <a:off x="6064082" y="5239025"/>
              <a:ext cx="793918" cy="9331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spTree>
    <p:extLst>
      <p:ext uri="{BB962C8B-B14F-4D97-AF65-F5344CB8AC3E}">
        <p14:creationId xmlns:p14="http://schemas.microsoft.com/office/powerpoint/2010/main" val="163099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dirty="0"/>
              <a:t>From Reinforcement Learning from </a:t>
            </a:r>
            <a:r>
              <a:rPr lang="en-US" dirty="0">
                <a:solidFill>
                  <a:srgbClr val="FF0000"/>
                </a:solidFill>
              </a:rPr>
              <a:t>Human</a:t>
            </a:r>
            <a:r>
              <a:rPr lang="en-US" dirty="0"/>
              <a:t> Feedback (RL</a:t>
            </a:r>
            <a:r>
              <a:rPr lang="en-US" dirty="0">
                <a:solidFill>
                  <a:srgbClr val="FF0000"/>
                </a:solidFill>
              </a:rPr>
              <a:t>H</a:t>
            </a:r>
            <a:r>
              <a:rPr lang="en-US" dirty="0"/>
              <a:t>F) to Reinforcement Learning from </a:t>
            </a:r>
            <a:r>
              <a:rPr lang="en-US" dirty="0">
                <a:solidFill>
                  <a:srgbClr val="FF0000"/>
                </a:solidFill>
              </a:rPr>
              <a:t>AI</a:t>
            </a:r>
            <a:r>
              <a:rPr lang="en-US" dirty="0"/>
              <a:t> Feedback (RL</a:t>
            </a:r>
            <a:r>
              <a:rPr lang="en-US" dirty="0">
                <a:solidFill>
                  <a:srgbClr val="FF0000"/>
                </a:solidFill>
              </a:rPr>
              <a:t>AI</a:t>
            </a:r>
            <a:r>
              <a:rPr lang="en-US" dirty="0"/>
              <a:t>F)</a:t>
            </a:r>
          </a:p>
          <a:p>
            <a:pPr lvl="1" eaLnBrk="1" hangingPunct="1">
              <a:spcBef>
                <a:spcPts val="600"/>
              </a:spcBef>
            </a:pPr>
            <a:r>
              <a:rPr lang="en-US" altLang="zh-CN" dirty="0"/>
              <a:t>Automating RLHF with AI Feedback</a:t>
            </a:r>
          </a:p>
          <a:p>
            <a:pPr lvl="1" eaLnBrk="1" hangingPunct="1">
              <a:spcBef>
                <a:spcPts val="600"/>
              </a:spcBef>
            </a:pPr>
            <a:endParaRPr lang="en-US" dirty="0"/>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pic>
        <p:nvPicPr>
          <p:cNvPr id="7" name="Picture 6">
            <a:extLst>
              <a:ext uri="{FF2B5EF4-FFF2-40B4-BE49-F238E27FC236}">
                <a16:creationId xmlns:a16="http://schemas.microsoft.com/office/drawing/2014/main" id="{CDB1B147-6195-AF71-983C-54A375A463D9}"/>
              </a:ext>
            </a:extLst>
          </p:cNvPr>
          <p:cNvPicPr>
            <a:picLocks noChangeAspect="1"/>
          </p:cNvPicPr>
          <p:nvPr/>
        </p:nvPicPr>
        <p:blipFill rotWithShape="1">
          <a:blip r:embed="rId3">
            <a:extLst>
              <a:ext uri="{28A0092B-C50C-407E-A947-70E740481C1C}">
                <a14:useLocalDpi xmlns:a14="http://schemas.microsoft.com/office/drawing/2010/main" val="0"/>
              </a:ext>
            </a:extLst>
          </a:blip>
          <a:srcRect l="8400" r="19813"/>
          <a:stretch/>
        </p:blipFill>
        <p:spPr>
          <a:xfrm>
            <a:off x="1789646" y="3276600"/>
            <a:ext cx="1397162" cy="1557005"/>
          </a:xfrm>
          <a:prstGeom prst="rect">
            <a:avLst/>
          </a:prstGeom>
        </p:spPr>
      </p:pic>
      <p:pic>
        <p:nvPicPr>
          <p:cNvPr id="8" name="Picture 7">
            <a:extLst>
              <a:ext uri="{FF2B5EF4-FFF2-40B4-BE49-F238E27FC236}">
                <a16:creationId xmlns:a16="http://schemas.microsoft.com/office/drawing/2014/main" id="{C620F92C-7B8C-5F69-8BEF-364D74F38AAB}"/>
              </a:ext>
            </a:extLst>
          </p:cNvPr>
          <p:cNvPicPr>
            <a:picLocks noChangeAspect="1"/>
          </p:cNvPicPr>
          <p:nvPr/>
        </p:nvPicPr>
        <p:blipFill>
          <a:blip r:embed="rId4"/>
          <a:stretch>
            <a:fillRect/>
          </a:stretch>
        </p:blipFill>
        <p:spPr>
          <a:xfrm>
            <a:off x="3127114" y="3537211"/>
            <a:ext cx="1146218" cy="1328737"/>
          </a:xfrm>
          <a:prstGeom prst="rect">
            <a:avLst/>
          </a:prstGeom>
        </p:spPr>
      </p:pic>
      <p:sp>
        <p:nvSpPr>
          <p:cNvPr id="10" name="Rectangle: Rounded Corners 9">
            <a:extLst>
              <a:ext uri="{FF2B5EF4-FFF2-40B4-BE49-F238E27FC236}">
                <a16:creationId xmlns:a16="http://schemas.microsoft.com/office/drawing/2014/main" id="{4F998330-3F12-F1F0-CF05-F7954E9FF024}"/>
              </a:ext>
            </a:extLst>
          </p:cNvPr>
          <p:cNvSpPr/>
          <p:nvPr/>
        </p:nvSpPr>
        <p:spPr bwMode="auto">
          <a:xfrm>
            <a:off x="4295013" y="3308611"/>
            <a:ext cx="4163188" cy="2346834"/>
          </a:xfrm>
          <a:prstGeom prst="roundRect">
            <a:avLst/>
          </a:prstGeom>
          <a:solidFill>
            <a:srgbClr val="CCECFF">
              <a:alpha val="40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
        <p:nvSpPr>
          <p:cNvPr id="11" name="Rectangle: Rounded Corners 10">
            <a:extLst>
              <a:ext uri="{FF2B5EF4-FFF2-40B4-BE49-F238E27FC236}">
                <a16:creationId xmlns:a16="http://schemas.microsoft.com/office/drawing/2014/main" id="{2BFB4846-C8E9-63B9-BAC8-261C404851FA}"/>
              </a:ext>
            </a:extLst>
          </p:cNvPr>
          <p:cNvSpPr/>
          <p:nvPr/>
        </p:nvSpPr>
        <p:spPr>
          <a:xfrm>
            <a:off x="4522746" y="3822038"/>
            <a:ext cx="1368152" cy="640080"/>
          </a:xfrm>
          <a:prstGeom prst="roundRect">
            <a:avLst/>
          </a:prstGeom>
          <a:solidFill>
            <a:srgbClr val="F79646">
              <a:lumMod val="20000"/>
              <a:lumOff val="80000"/>
            </a:srgbClr>
          </a:solidFill>
          <a:ln w="28575" cap="flat" cmpd="sng" algn="ctr">
            <a:solidFill>
              <a:srgbClr val="F79646">
                <a:lumMod val="7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LLM</a:t>
            </a:r>
            <a:endParaRPr kumimoji="0" lang="en-US" sz="2400" b="0" i="0" u="none" strike="noStrike" kern="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8DCB96E9-DCC6-2870-48A3-223E0318BDFA}"/>
              </a:ext>
            </a:extLst>
          </p:cNvPr>
          <p:cNvCxnSpPr>
            <a:cxnSpLocks/>
            <a:endCxn id="11" idx="1"/>
          </p:cNvCxnSpPr>
          <p:nvPr/>
        </p:nvCxnSpPr>
        <p:spPr bwMode="auto">
          <a:xfrm>
            <a:off x="3151146" y="4142078"/>
            <a:ext cx="1371600" cy="0"/>
          </a:xfrm>
          <a:prstGeom prst="straightConnector1">
            <a:avLst/>
          </a:prstGeom>
          <a:solidFill>
            <a:srgbClr val="F79646">
              <a:lumMod val="20000"/>
              <a:lumOff val="80000"/>
            </a:srgbClr>
          </a:solidFill>
          <a:ln w="28575" cap="flat" cmpd="sng" algn="ctr">
            <a:solidFill>
              <a:srgbClr val="F79646">
                <a:lumMod val="75000"/>
              </a:srgbClr>
            </a:solidFill>
            <a:prstDash val="solid"/>
            <a:tailEnd type="triangle"/>
          </a:ln>
          <a:effectLst/>
        </p:spPr>
      </p:cxnSp>
      <p:sp>
        <p:nvSpPr>
          <p:cNvPr id="15" name="TextBox 14">
            <a:extLst>
              <a:ext uri="{FF2B5EF4-FFF2-40B4-BE49-F238E27FC236}">
                <a16:creationId xmlns:a16="http://schemas.microsoft.com/office/drawing/2014/main" id="{9F59BB6E-C8DC-3155-7A8E-D29471934174}"/>
              </a:ext>
            </a:extLst>
          </p:cNvPr>
          <p:cNvSpPr txBox="1"/>
          <p:nvPr/>
        </p:nvSpPr>
        <p:spPr>
          <a:xfrm>
            <a:off x="2977932" y="4751946"/>
            <a:ext cx="1220066"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Prompt</a:t>
            </a:r>
          </a:p>
        </p:txBody>
      </p:sp>
      <p:pic>
        <p:nvPicPr>
          <p:cNvPr id="30" name="Picture 29">
            <a:extLst>
              <a:ext uri="{FF2B5EF4-FFF2-40B4-BE49-F238E27FC236}">
                <a16:creationId xmlns:a16="http://schemas.microsoft.com/office/drawing/2014/main" id="{613D34AE-F3C2-3776-9FEA-AF9505E15949}"/>
              </a:ext>
            </a:extLst>
          </p:cNvPr>
          <p:cNvPicPr>
            <a:picLocks noChangeAspect="1"/>
          </p:cNvPicPr>
          <p:nvPr/>
        </p:nvPicPr>
        <p:blipFill>
          <a:blip r:embed="rId5"/>
          <a:stretch>
            <a:fillRect/>
          </a:stretch>
        </p:blipFill>
        <p:spPr>
          <a:xfrm>
            <a:off x="6864132" y="3415020"/>
            <a:ext cx="1427601" cy="1280166"/>
          </a:xfrm>
          <a:prstGeom prst="rect">
            <a:avLst/>
          </a:prstGeom>
          <a:effectLst>
            <a:softEdge rad="190500"/>
          </a:effectLst>
        </p:spPr>
      </p:pic>
      <p:cxnSp>
        <p:nvCxnSpPr>
          <p:cNvPr id="31" name="Connector: Elbow 30">
            <a:extLst>
              <a:ext uri="{FF2B5EF4-FFF2-40B4-BE49-F238E27FC236}">
                <a16:creationId xmlns:a16="http://schemas.microsoft.com/office/drawing/2014/main" id="{DC5B68F9-B427-F988-D9C1-89663AAD7332}"/>
              </a:ext>
            </a:extLst>
          </p:cNvPr>
          <p:cNvCxnSpPr>
            <a:stCxn id="30" idx="2"/>
            <a:endCxn id="11" idx="2"/>
          </p:cNvCxnSpPr>
          <p:nvPr/>
        </p:nvCxnSpPr>
        <p:spPr bwMode="auto">
          <a:xfrm rot="5400000" flipH="1">
            <a:off x="6275844" y="3393097"/>
            <a:ext cx="233068" cy="2371111"/>
          </a:xfrm>
          <a:prstGeom prst="bentConnector3">
            <a:avLst>
              <a:gd name="adj1" fmla="val -98083"/>
            </a:avLst>
          </a:prstGeom>
          <a:solidFill>
            <a:srgbClr val="F79646">
              <a:lumMod val="20000"/>
              <a:lumOff val="80000"/>
            </a:srgbClr>
          </a:solidFill>
          <a:ln w="28575" cap="flat" cmpd="sng" algn="ctr">
            <a:solidFill>
              <a:srgbClr val="F79646">
                <a:lumMod val="75000"/>
              </a:srgbClr>
            </a:solidFill>
            <a:prstDash val="solid"/>
            <a:tailEnd type="triangle"/>
          </a:ln>
          <a:effectLst/>
        </p:spPr>
      </p:cxnSp>
      <p:cxnSp>
        <p:nvCxnSpPr>
          <p:cNvPr id="33" name="Straight Arrow Connector 32">
            <a:extLst>
              <a:ext uri="{FF2B5EF4-FFF2-40B4-BE49-F238E27FC236}">
                <a16:creationId xmlns:a16="http://schemas.microsoft.com/office/drawing/2014/main" id="{5B4EEBF9-2735-BFB6-2FF7-540B07FA6DE9}"/>
              </a:ext>
            </a:extLst>
          </p:cNvPr>
          <p:cNvCxnSpPr>
            <a:cxnSpLocks/>
          </p:cNvCxnSpPr>
          <p:nvPr/>
        </p:nvCxnSpPr>
        <p:spPr bwMode="auto">
          <a:xfrm rot="5400000">
            <a:off x="8464856" y="3903667"/>
            <a:ext cx="0" cy="541673"/>
          </a:xfrm>
          <a:prstGeom prst="straightConnector1">
            <a:avLst/>
          </a:prstGeom>
          <a:solidFill>
            <a:srgbClr val="F79646">
              <a:lumMod val="20000"/>
              <a:lumOff val="80000"/>
            </a:srgbClr>
          </a:solidFill>
          <a:ln w="28575" cap="flat" cmpd="sng" algn="ctr">
            <a:solidFill>
              <a:srgbClr val="F79646">
                <a:lumMod val="75000"/>
              </a:srgbClr>
            </a:solidFill>
            <a:prstDash val="solid"/>
            <a:tailEnd type="triangle"/>
          </a:ln>
          <a:effectLst/>
        </p:spPr>
      </p:cxnSp>
      <p:sp>
        <p:nvSpPr>
          <p:cNvPr id="34" name="TextBox 33">
            <a:extLst>
              <a:ext uri="{FF2B5EF4-FFF2-40B4-BE49-F238E27FC236}">
                <a16:creationId xmlns:a16="http://schemas.microsoft.com/office/drawing/2014/main" id="{336CB724-0453-022F-628E-003FC5AA3094}"/>
              </a:ext>
            </a:extLst>
          </p:cNvPr>
          <p:cNvSpPr txBox="1"/>
          <p:nvPr/>
        </p:nvSpPr>
        <p:spPr>
          <a:xfrm>
            <a:off x="8605721" y="3741003"/>
            <a:ext cx="1909879" cy="83099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Evaluate and Feedback</a:t>
            </a:r>
          </a:p>
        </p:txBody>
      </p:sp>
      <p:sp>
        <p:nvSpPr>
          <p:cNvPr id="35" name="TextBox 34">
            <a:extLst>
              <a:ext uri="{FF2B5EF4-FFF2-40B4-BE49-F238E27FC236}">
                <a16:creationId xmlns:a16="http://schemas.microsoft.com/office/drawing/2014/main" id="{C059D28B-B2DE-5847-4CD9-9B28BA6E8787}"/>
              </a:ext>
            </a:extLst>
          </p:cNvPr>
          <p:cNvSpPr txBox="1"/>
          <p:nvPr/>
        </p:nvSpPr>
        <p:spPr>
          <a:xfrm>
            <a:off x="5644932" y="4941941"/>
            <a:ext cx="1564540"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Update</a:t>
            </a:r>
            <a:endParaRPr kumimoji="1" lang="en-US" sz="24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CC7CD5F-14D7-C474-6E53-9BCA3B8973D2}"/>
              </a:ext>
            </a:extLst>
          </p:cNvPr>
          <p:cNvSpPr txBox="1"/>
          <p:nvPr/>
        </p:nvSpPr>
        <p:spPr>
          <a:xfrm>
            <a:off x="5808080" y="5715000"/>
            <a:ext cx="1509336"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TW" sz="2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Training</a:t>
            </a:r>
            <a:endParaRPr kumimoji="1" lang="en-US" sz="20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4" name="Picture 3">
            <a:extLst>
              <a:ext uri="{FF2B5EF4-FFF2-40B4-BE49-F238E27FC236}">
                <a16:creationId xmlns:a16="http://schemas.microsoft.com/office/drawing/2014/main" id="{AADAD7DB-E918-2E78-93F0-670671EC59A6}"/>
              </a:ext>
            </a:extLst>
          </p:cNvPr>
          <p:cNvPicPr>
            <a:picLocks noChangeAspect="1"/>
          </p:cNvPicPr>
          <p:nvPr/>
        </p:nvPicPr>
        <p:blipFill>
          <a:blip r:embed="rId6"/>
          <a:stretch>
            <a:fillRect/>
          </a:stretch>
        </p:blipFill>
        <p:spPr>
          <a:xfrm flipH="1">
            <a:off x="6947791" y="3459480"/>
            <a:ext cx="1246228" cy="1188720"/>
          </a:xfrm>
          <a:prstGeom prst="rect">
            <a:avLst/>
          </a:prstGeom>
        </p:spPr>
      </p:pic>
      <p:sp>
        <p:nvSpPr>
          <p:cNvPr id="5" name="TextBox 4">
            <a:extLst>
              <a:ext uri="{FF2B5EF4-FFF2-40B4-BE49-F238E27FC236}">
                <a16:creationId xmlns:a16="http://schemas.microsoft.com/office/drawing/2014/main" id="{6D748CBB-F017-75FA-76AB-19B52C05C803}"/>
              </a:ext>
            </a:extLst>
          </p:cNvPr>
          <p:cNvSpPr txBox="1"/>
          <p:nvPr/>
        </p:nvSpPr>
        <p:spPr>
          <a:xfrm>
            <a:off x="1092200" y="6162025"/>
            <a:ext cx="100076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As AI systems become more capable, we would like to enlist their help to supervise other AIs.</a:t>
            </a:r>
          </a:p>
        </p:txBody>
      </p:sp>
    </p:spTree>
    <p:extLst>
      <p:ext uri="{BB962C8B-B14F-4D97-AF65-F5344CB8AC3E}">
        <p14:creationId xmlns:p14="http://schemas.microsoft.com/office/powerpoint/2010/main" val="114837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65 0.03519 L 0.17279 -0.14977 " pathEditMode="relative" rAng="0" ptsTypes="AA">
                                      <p:cBhvr>
                                        <p:cTn id="6" dur="2000" fill="hold"/>
                                        <p:tgtEl>
                                          <p:spTgt spid="4"/>
                                        </p:tgtEl>
                                        <p:attrNameLst>
                                          <p:attrName>ppt_x</p:attrName>
                                          <p:attrName>ppt_y</p:attrName>
                                        </p:attrNameLst>
                                      </p:cBhvr>
                                      <p:rCtr x="8607" y="-92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09F849F-2478-AEED-9A8F-08B0338B918F}"/>
              </a:ext>
            </a:extLst>
          </p:cNvPr>
          <p:cNvSpPr txBox="1">
            <a:spLocks noChangeArrowheads="1"/>
          </p:cNvSpPr>
          <p:nvPr/>
        </p:nvSpPr>
        <p:spPr bwMode="auto">
          <a:xfrm>
            <a:off x="609600" y="1554480"/>
            <a:ext cx="10972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6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500">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500">
                <a:solidFill>
                  <a:srgbClr val="0000CC"/>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500">
                <a:solidFill>
                  <a:srgbClr val="0000CC"/>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9pPr>
          </a:lstStyle>
          <a:p>
            <a:pPr eaLnBrk="1" hangingPunct="1">
              <a:spcBef>
                <a:spcPts val="600"/>
              </a:spcBef>
            </a:pPr>
            <a:r>
              <a:rPr lang="en-US" kern="0" dirty="0"/>
              <a:t>From Reinforcement Learning from </a:t>
            </a:r>
            <a:r>
              <a:rPr lang="en-US" kern="0" dirty="0">
                <a:solidFill>
                  <a:srgbClr val="FF0000"/>
                </a:solidFill>
              </a:rPr>
              <a:t>Human</a:t>
            </a:r>
            <a:r>
              <a:rPr lang="en-US" kern="0" dirty="0"/>
              <a:t> Feedback (RL</a:t>
            </a:r>
            <a:r>
              <a:rPr lang="en-US" kern="0" dirty="0">
                <a:solidFill>
                  <a:srgbClr val="FF0000"/>
                </a:solidFill>
              </a:rPr>
              <a:t>H</a:t>
            </a:r>
            <a:r>
              <a:rPr lang="en-US" kern="0" dirty="0"/>
              <a:t>F) to Reinforcement Learning from </a:t>
            </a:r>
            <a:r>
              <a:rPr lang="en-US" kern="0" dirty="0">
                <a:solidFill>
                  <a:srgbClr val="FF0000"/>
                </a:solidFill>
              </a:rPr>
              <a:t>AI</a:t>
            </a:r>
            <a:r>
              <a:rPr lang="en-US" kern="0" dirty="0"/>
              <a:t> Feedback (RL</a:t>
            </a:r>
            <a:r>
              <a:rPr lang="en-US" kern="0" dirty="0">
                <a:solidFill>
                  <a:srgbClr val="FF0000"/>
                </a:solidFill>
              </a:rPr>
              <a:t>AI</a:t>
            </a:r>
            <a:r>
              <a:rPr lang="en-US" kern="0" dirty="0"/>
              <a:t>F)</a:t>
            </a:r>
          </a:p>
          <a:p>
            <a:pPr lvl="1" eaLnBrk="1" hangingPunct="1">
              <a:spcBef>
                <a:spcPts val="600"/>
              </a:spcBef>
            </a:pPr>
            <a:endParaRPr lang="en-US" kern="0" dirty="0"/>
          </a:p>
        </p:txBody>
      </p:sp>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grpSp>
        <p:nvGrpSpPr>
          <p:cNvPr id="3" name="Group 2">
            <a:extLst>
              <a:ext uri="{FF2B5EF4-FFF2-40B4-BE49-F238E27FC236}">
                <a16:creationId xmlns:a16="http://schemas.microsoft.com/office/drawing/2014/main" id="{F9369485-5768-B468-1997-7F3A0826E7F8}"/>
              </a:ext>
            </a:extLst>
          </p:cNvPr>
          <p:cNvGrpSpPr/>
          <p:nvPr/>
        </p:nvGrpSpPr>
        <p:grpSpPr>
          <a:xfrm>
            <a:off x="2335004" y="2514600"/>
            <a:ext cx="7521990" cy="4177604"/>
            <a:chOff x="4414215" y="1325276"/>
            <a:chExt cx="7521990" cy="4177604"/>
          </a:xfrm>
        </p:grpSpPr>
        <p:pic>
          <p:nvPicPr>
            <p:cNvPr id="14" name="Picture 13">
              <a:extLst>
                <a:ext uri="{FF2B5EF4-FFF2-40B4-BE49-F238E27FC236}">
                  <a16:creationId xmlns:a16="http://schemas.microsoft.com/office/drawing/2014/main" id="{E0C8F36E-CAB5-CEA0-F33C-2A119F610867}"/>
                </a:ext>
              </a:extLst>
            </p:cNvPr>
            <p:cNvPicPr>
              <a:picLocks noChangeAspect="1"/>
            </p:cNvPicPr>
            <p:nvPr/>
          </p:nvPicPr>
          <p:blipFill>
            <a:blip r:embed="rId3"/>
            <a:stretch>
              <a:fillRect/>
            </a:stretch>
          </p:blipFill>
          <p:spPr>
            <a:xfrm>
              <a:off x="4414215" y="1325276"/>
              <a:ext cx="7521990" cy="3688595"/>
            </a:xfrm>
            <a:prstGeom prst="rect">
              <a:avLst/>
            </a:prstGeom>
          </p:spPr>
        </p:pic>
        <p:sp>
          <p:nvSpPr>
            <p:cNvPr id="4" name="TextBox 3">
              <a:extLst>
                <a:ext uri="{FF2B5EF4-FFF2-40B4-BE49-F238E27FC236}">
                  <a16:creationId xmlns:a16="http://schemas.microsoft.com/office/drawing/2014/main" id="{2CA67876-2706-744C-11E9-7FE74F159EF2}"/>
                </a:ext>
              </a:extLst>
            </p:cNvPr>
            <p:cNvSpPr txBox="1"/>
            <p:nvPr/>
          </p:nvSpPr>
          <p:spPr>
            <a:xfrm>
              <a:off x="8327610" y="5102770"/>
              <a:ext cx="2286000"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RM: Reward Model </a:t>
              </a:r>
            </a:p>
          </p:txBody>
        </p:sp>
      </p:grpSp>
      <p:sp>
        <p:nvSpPr>
          <p:cNvPr id="2" name="Rectangle: Rounded Corners 1">
            <a:extLst>
              <a:ext uri="{FF2B5EF4-FFF2-40B4-BE49-F238E27FC236}">
                <a16:creationId xmlns:a16="http://schemas.microsoft.com/office/drawing/2014/main" id="{E8103B86-BD7C-FF11-29FF-58A2069CE60A}"/>
              </a:ext>
            </a:extLst>
          </p:cNvPr>
          <p:cNvSpPr/>
          <p:nvPr/>
        </p:nvSpPr>
        <p:spPr bwMode="auto">
          <a:xfrm>
            <a:off x="2335004" y="3658855"/>
            <a:ext cx="1093995" cy="1522745"/>
          </a:xfrm>
          <a:prstGeom prst="roundRect">
            <a:avLst/>
          </a:prstGeom>
          <a:solidFill>
            <a:srgbClr val="99CCFF">
              <a:alpha val="20000"/>
            </a:srgbClr>
          </a:solidFill>
          <a:ln w="19050" cap="flat" cmpd="sng" algn="ctr">
            <a:solidFill>
              <a:srgbClr val="99CC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dirty="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1392397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5EA04-6451-DE23-E2B1-B6483805D1AB}"/>
            </a:ext>
          </a:extLst>
        </p:cNvPr>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6046316-5811-F76D-CC55-F934455C621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1" name="Rectangle 3">
            <a:extLst>
              <a:ext uri="{FF2B5EF4-FFF2-40B4-BE49-F238E27FC236}">
                <a16:creationId xmlns:a16="http://schemas.microsoft.com/office/drawing/2014/main" id="{2AD688B3-9816-57BC-9A03-CB5AC7A136E8}"/>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pic>
        <p:nvPicPr>
          <p:cNvPr id="4" name="Picture 3">
            <a:extLst>
              <a:ext uri="{FF2B5EF4-FFF2-40B4-BE49-F238E27FC236}">
                <a16:creationId xmlns:a16="http://schemas.microsoft.com/office/drawing/2014/main" id="{85311ADE-4C39-5A7C-26D6-EDD6A2165CC7}"/>
              </a:ext>
            </a:extLst>
          </p:cNvPr>
          <p:cNvPicPr>
            <a:picLocks noChangeAspect="1"/>
          </p:cNvPicPr>
          <p:nvPr/>
        </p:nvPicPr>
        <p:blipFill>
          <a:blip r:embed="rId3">
            <a:extLst>
              <a:ext uri="{28A0092B-C50C-407E-A947-70E740481C1C}">
                <a14:useLocalDpi xmlns:a14="http://schemas.microsoft.com/office/drawing/2010/main" val="0"/>
              </a:ext>
            </a:extLst>
          </a:blip>
          <a:srcRect l="3333" t="6224" r="3333" b="4443"/>
          <a:stretch/>
        </p:blipFill>
        <p:spPr>
          <a:xfrm>
            <a:off x="3273938" y="1981200"/>
            <a:ext cx="5644124" cy="4051630"/>
          </a:xfrm>
          <a:prstGeom prst="rect">
            <a:avLst/>
          </a:prstGeom>
        </p:spPr>
      </p:pic>
      <p:sp>
        <p:nvSpPr>
          <p:cNvPr id="2" name="Rectangle: Diagonal Corners Snipped 1">
            <a:extLst>
              <a:ext uri="{FF2B5EF4-FFF2-40B4-BE49-F238E27FC236}">
                <a16:creationId xmlns:a16="http://schemas.microsoft.com/office/drawing/2014/main" id="{2340CACB-FA8F-C0DB-B810-4A5A82E1F7BC}"/>
              </a:ext>
            </a:extLst>
          </p:cNvPr>
          <p:cNvSpPr/>
          <p:nvPr/>
        </p:nvSpPr>
        <p:spPr bwMode="auto">
          <a:xfrm>
            <a:off x="2209800" y="1676400"/>
            <a:ext cx="7772400" cy="4648200"/>
          </a:xfrm>
          <a:prstGeom prst="snip2DiagRect">
            <a:avLst/>
          </a:prstGeom>
          <a:noFill/>
          <a:ln w="2857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Arial" charset="0"/>
              <a:ea typeface="新細明體" pitchFamily="18" charset="-120"/>
            </a:endParaRPr>
          </a:p>
        </p:txBody>
      </p:sp>
    </p:spTree>
    <p:extLst>
      <p:ext uri="{BB962C8B-B14F-4D97-AF65-F5344CB8AC3E}">
        <p14:creationId xmlns:p14="http://schemas.microsoft.com/office/powerpoint/2010/main" val="1279700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D019A-CC17-C115-DDC3-0F11BFEBD03F}"/>
            </a:ext>
          </a:extLst>
        </p:cNvPr>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7B3D855C-CC89-0FF8-6FD6-3F73B512439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9C867376-DC7F-02B6-42C1-5D896DE22801}"/>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kern="0" dirty="0"/>
              <a:t>Self-Improvement/Self-Evolution of Large Language Models</a:t>
            </a:r>
            <a:endParaRPr lang="en-US" altLang="zh-CN" kern="0" dirty="0"/>
          </a:p>
          <a:p>
            <a:pPr lvl="1" eaLnBrk="1" hangingPunct="1">
              <a:spcBef>
                <a:spcPts val="600"/>
              </a:spcBef>
            </a:pPr>
            <a:endParaRPr lang="en-US" kern="0" dirty="0"/>
          </a:p>
        </p:txBody>
      </p:sp>
      <p:sp>
        <p:nvSpPr>
          <p:cNvPr id="9221" name="Rectangle 3">
            <a:extLst>
              <a:ext uri="{FF2B5EF4-FFF2-40B4-BE49-F238E27FC236}">
                <a16:creationId xmlns:a16="http://schemas.microsoft.com/office/drawing/2014/main" id="{8439EEFC-1F2F-B4F8-E2FD-43A245C06A0D}"/>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pic>
        <p:nvPicPr>
          <p:cNvPr id="3" name="Picture 2">
            <a:extLst>
              <a:ext uri="{FF2B5EF4-FFF2-40B4-BE49-F238E27FC236}">
                <a16:creationId xmlns:a16="http://schemas.microsoft.com/office/drawing/2014/main" id="{025FC724-6046-EA78-345C-A6D720077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69" y="2377440"/>
            <a:ext cx="8195462" cy="3230880"/>
          </a:xfrm>
          <a:prstGeom prst="rect">
            <a:avLst/>
          </a:prstGeom>
        </p:spPr>
      </p:pic>
    </p:spTree>
    <p:extLst>
      <p:ext uri="{BB962C8B-B14F-4D97-AF65-F5344CB8AC3E}">
        <p14:creationId xmlns:p14="http://schemas.microsoft.com/office/powerpoint/2010/main" val="2336801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7F13F-AAA7-5F48-682C-F055D485BA0B}"/>
            </a:ext>
          </a:extLst>
        </p:cNvPr>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BEFC935B-DBE0-DE57-1794-C796FB7AD73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1" name="Rectangle 3">
            <a:extLst>
              <a:ext uri="{FF2B5EF4-FFF2-40B4-BE49-F238E27FC236}">
                <a16:creationId xmlns:a16="http://schemas.microsoft.com/office/drawing/2014/main" id="{D109D937-C4F7-B711-4466-6014238B2DE3}"/>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
        <p:nvSpPr>
          <p:cNvPr id="9220" name="Rectangle 2">
            <a:extLst>
              <a:ext uri="{FF2B5EF4-FFF2-40B4-BE49-F238E27FC236}">
                <a16:creationId xmlns:a16="http://schemas.microsoft.com/office/drawing/2014/main" id="{89C5B947-9ED6-2A76-B80E-A0160CA96E8F}"/>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BERT: Bi-Directional Encoder Representation from Transformers</a:t>
            </a:r>
            <a:endParaRPr lang="en-US" sz="2700" dirty="0">
              <a:latin typeface="Calibri" charset="0"/>
            </a:endParaRPr>
          </a:p>
          <a:p>
            <a:pPr lvl="1" eaLnBrk="1" hangingPunct="1">
              <a:spcBef>
                <a:spcPts val="600"/>
              </a:spcBef>
            </a:pPr>
            <a:r>
              <a:rPr lang="en-US" altLang="zh-CN" dirty="0">
                <a:solidFill>
                  <a:srgbClr val="FF0000"/>
                </a:solidFill>
              </a:rPr>
              <a:t>Bi-Directional Transformer Encoder</a:t>
            </a:r>
            <a:r>
              <a:rPr lang="en-US" altLang="zh-CN" dirty="0"/>
              <a:t>: Bidirectional encoders use self-attention to map sequences of input embeddings to sequences of output embeddings of the same length, where the output vectors have been </a:t>
            </a:r>
            <a:r>
              <a:rPr lang="en-US" altLang="zh-CN" dirty="0">
                <a:solidFill>
                  <a:srgbClr val="FF0000"/>
                </a:solidFill>
              </a:rPr>
              <a:t>contextualized</a:t>
            </a:r>
            <a:r>
              <a:rPr lang="en-US" altLang="zh-CN" dirty="0"/>
              <a:t> using information from the entire input sequence.</a:t>
            </a:r>
          </a:p>
          <a:p>
            <a:pPr lvl="1" eaLnBrk="1" hangingPunct="1">
              <a:spcBef>
                <a:spcPts val="600"/>
              </a:spcBef>
            </a:pPr>
            <a:r>
              <a:rPr lang="en-US" altLang="zh-CN" dirty="0">
                <a:solidFill>
                  <a:srgbClr val="FF0000"/>
                </a:solidFill>
              </a:rPr>
              <a:t>Masked Language Model</a:t>
            </a:r>
            <a:r>
              <a:rPr lang="en-US" altLang="zh-CN" dirty="0"/>
              <a:t>: To train a bi-directional encoder, instead of predicting the following word, we mask a word in the middle and ask the model to guess the word given the words on both sides. </a:t>
            </a:r>
          </a:p>
        </p:txBody>
      </p:sp>
    </p:spTree>
    <p:extLst>
      <p:ext uri="{BB962C8B-B14F-4D97-AF65-F5344CB8AC3E}">
        <p14:creationId xmlns:p14="http://schemas.microsoft.com/office/powerpoint/2010/main" val="233410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BBD35DB5-E04D-518C-3231-28C1FDD1601F}"/>
              </a:ext>
            </a:extLst>
          </p:cNvPr>
          <p:cNvSpPr txBox="1">
            <a:spLocks noChangeArrowheads="1"/>
          </p:cNvSpPr>
          <p:nvPr/>
        </p:nvSpPr>
        <p:spPr bwMode="auto">
          <a:xfrm>
            <a:off x="609600" y="1554480"/>
            <a:ext cx="10972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kumimoji="1" sz="26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kumimoji="1" sz="2500">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kumimoji="1" sz="2500">
                <a:solidFill>
                  <a:srgbClr val="0000CC"/>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kumimoji="1" sz="2500">
                <a:solidFill>
                  <a:srgbClr val="0000CC"/>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kumimoji="1" sz="2500">
                <a:solidFill>
                  <a:srgbClr val="0000CC"/>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kumimoji="1" sz="2500">
                <a:solidFill>
                  <a:srgbClr val="0000CC"/>
                </a:solidFill>
                <a:latin typeface="+mn-lt"/>
                <a:ea typeface="+mn-ea"/>
              </a:defRPr>
            </a:lvl9pPr>
          </a:lstStyle>
          <a:p>
            <a:pPr eaLnBrk="1" hangingPunct="1">
              <a:spcBef>
                <a:spcPts val="600"/>
              </a:spcBef>
            </a:pPr>
            <a:r>
              <a:rPr lang="en-US" altLang="zh-CN" kern="0" dirty="0"/>
              <a:t>YouTube Videos</a:t>
            </a:r>
          </a:p>
        </p:txBody>
      </p:sp>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60</a:t>
            </a:fld>
            <a:endParaRPr kumimoji="0" lang="en-US" altLang="zh-TW" sz="1200">
              <a:latin typeface="+mn-lt"/>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References</a:t>
            </a:r>
          </a:p>
        </p:txBody>
      </p:sp>
      <p:pic>
        <p:nvPicPr>
          <p:cNvPr id="6" name="Online Media 1" title="[deep learning NLP] easy to understand BERT">
            <a:hlinkClick r:id="" action="ppaction://media"/>
            <a:extLst>
              <a:ext uri="{FF2B5EF4-FFF2-40B4-BE49-F238E27FC236}">
                <a16:creationId xmlns:a16="http://schemas.microsoft.com/office/drawing/2014/main" id="{4027B9ED-69A0-7035-3B72-718DF27A04AE}"/>
              </a:ext>
            </a:extLst>
          </p:cNvPr>
          <p:cNvPicPr>
            <a:picLocks noRot="1" noChangeAspect="1"/>
          </p:cNvPicPr>
          <p:nvPr>
            <a:videoFile r:link="rId1"/>
          </p:nvPr>
        </p:nvPicPr>
        <p:blipFill>
          <a:blip r:embed="rId8"/>
          <a:stretch>
            <a:fillRect/>
          </a:stretch>
        </p:blipFill>
        <p:spPr>
          <a:xfrm>
            <a:off x="1143000" y="2286000"/>
            <a:ext cx="2589449" cy="1463040"/>
          </a:xfrm>
          <a:prstGeom prst="rect">
            <a:avLst/>
          </a:prstGeom>
        </p:spPr>
      </p:pic>
      <p:pic>
        <p:nvPicPr>
          <p:cNvPr id="7" name="Online Media 3" title="GPT-1 (basic for understanding GPT-2 and GPT-3)">
            <a:hlinkClick r:id="" action="ppaction://media"/>
            <a:extLst>
              <a:ext uri="{FF2B5EF4-FFF2-40B4-BE49-F238E27FC236}">
                <a16:creationId xmlns:a16="http://schemas.microsoft.com/office/drawing/2014/main" id="{751A8F72-D8AE-4E7E-F0E9-5DC78C42380B}"/>
              </a:ext>
            </a:extLst>
          </p:cNvPr>
          <p:cNvPicPr>
            <a:picLocks noRot="1" noChangeAspect="1"/>
          </p:cNvPicPr>
          <p:nvPr>
            <a:videoFile r:link="rId2"/>
          </p:nvPr>
        </p:nvPicPr>
        <p:blipFill>
          <a:blip r:embed="rId9"/>
          <a:stretch>
            <a:fillRect/>
          </a:stretch>
        </p:blipFill>
        <p:spPr>
          <a:xfrm>
            <a:off x="4011966" y="2286000"/>
            <a:ext cx="2589450" cy="1463040"/>
          </a:xfrm>
          <a:prstGeom prst="rect">
            <a:avLst/>
          </a:prstGeom>
        </p:spPr>
      </p:pic>
      <p:pic>
        <p:nvPicPr>
          <p:cNvPr id="10" name="Online Media 4" title="GPT-2 (basic for understanding for GPT-3)">
            <a:hlinkClick r:id="" action="ppaction://media"/>
            <a:extLst>
              <a:ext uri="{FF2B5EF4-FFF2-40B4-BE49-F238E27FC236}">
                <a16:creationId xmlns:a16="http://schemas.microsoft.com/office/drawing/2014/main" id="{80AF57C6-2002-D792-0842-52B9F36CD6FA}"/>
              </a:ext>
            </a:extLst>
          </p:cNvPr>
          <p:cNvPicPr>
            <a:picLocks noRot="1" noChangeAspect="1"/>
          </p:cNvPicPr>
          <p:nvPr>
            <a:videoFile r:link="rId3"/>
          </p:nvPr>
        </p:nvPicPr>
        <p:blipFill>
          <a:blip r:embed="rId10"/>
          <a:stretch>
            <a:fillRect/>
          </a:stretch>
        </p:blipFill>
        <p:spPr>
          <a:xfrm>
            <a:off x="6880933" y="2286000"/>
            <a:ext cx="2589450" cy="1463040"/>
          </a:xfrm>
          <a:prstGeom prst="rect">
            <a:avLst/>
          </a:prstGeom>
        </p:spPr>
      </p:pic>
      <p:pic>
        <p:nvPicPr>
          <p:cNvPr id="11" name="Online Media 2" title="GPT-3 explained with examples. Possibilities, and implications.">
            <a:hlinkClick r:id="" action="ppaction://media"/>
            <a:extLst>
              <a:ext uri="{FF2B5EF4-FFF2-40B4-BE49-F238E27FC236}">
                <a16:creationId xmlns:a16="http://schemas.microsoft.com/office/drawing/2014/main" id="{F217BA52-5D26-0B55-D677-EACBF120A510}"/>
              </a:ext>
            </a:extLst>
          </p:cNvPr>
          <p:cNvPicPr>
            <a:picLocks noRot="1" noChangeAspect="1"/>
          </p:cNvPicPr>
          <p:nvPr>
            <a:videoFile r:link="rId4"/>
          </p:nvPr>
        </p:nvPicPr>
        <p:blipFill>
          <a:blip r:embed="rId11"/>
          <a:stretch>
            <a:fillRect/>
          </a:stretch>
        </p:blipFill>
        <p:spPr>
          <a:xfrm>
            <a:off x="1143000" y="3901440"/>
            <a:ext cx="2589451" cy="1463040"/>
          </a:xfrm>
          <a:prstGeom prst="rect">
            <a:avLst/>
          </a:prstGeom>
        </p:spPr>
      </p:pic>
      <p:pic>
        <p:nvPicPr>
          <p:cNvPr id="12" name="Online Media 5" title="ChatGPT explained: A Guide to Conversational AI w/ InstructGPT, PPO,  Markov,  RLHF">
            <a:hlinkClick r:id="" action="ppaction://media"/>
            <a:extLst>
              <a:ext uri="{FF2B5EF4-FFF2-40B4-BE49-F238E27FC236}">
                <a16:creationId xmlns:a16="http://schemas.microsoft.com/office/drawing/2014/main" id="{5AD6F703-7D3C-D75A-4B8E-DB62DAD82C69}"/>
              </a:ext>
            </a:extLst>
          </p:cNvPr>
          <p:cNvPicPr>
            <a:picLocks noRot="1" noChangeAspect="1"/>
          </p:cNvPicPr>
          <p:nvPr>
            <a:videoFile r:link="rId5"/>
          </p:nvPr>
        </p:nvPicPr>
        <p:blipFill>
          <a:blip r:embed="rId12"/>
          <a:stretch>
            <a:fillRect/>
          </a:stretch>
        </p:blipFill>
        <p:spPr>
          <a:xfrm>
            <a:off x="4011961" y="3901440"/>
            <a:ext cx="2589455" cy="1463040"/>
          </a:xfrm>
          <a:prstGeom prst="rect">
            <a:avLst/>
          </a:prstGeom>
        </p:spPr>
      </p:pic>
      <p:grpSp>
        <p:nvGrpSpPr>
          <p:cNvPr id="13" name="Group 12">
            <a:extLst>
              <a:ext uri="{FF2B5EF4-FFF2-40B4-BE49-F238E27FC236}">
                <a16:creationId xmlns:a16="http://schemas.microsoft.com/office/drawing/2014/main" id="{D492E00A-B968-D973-33B4-4363D8B1FAC1}"/>
              </a:ext>
            </a:extLst>
          </p:cNvPr>
          <p:cNvGrpSpPr/>
          <p:nvPr/>
        </p:nvGrpSpPr>
        <p:grpSpPr>
          <a:xfrm>
            <a:off x="6734262" y="3886200"/>
            <a:ext cx="2882792" cy="1554480"/>
            <a:chOff x="4890331" y="4419600"/>
            <a:chExt cx="2882792" cy="1554480"/>
          </a:xfrm>
        </p:grpSpPr>
        <p:pic>
          <p:nvPicPr>
            <p:cNvPr id="14" name="Picture 13">
              <a:extLst>
                <a:ext uri="{FF2B5EF4-FFF2-40B4-BE49-F238E27FC236}">
                  <a16:creationId xmlns:a16="http://schemas.microsoft.com/office/drawing/2014/main" id="{7FE55076-1C49-D5B7-3A24-2B59360D74E7}"/>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890331" y="4419600"/>
              <a:ext cx="1554480" cy="1554480"/>
            </a:xfrm>
            <a:prstGeom prst="rect">
              <a:avLst/>
            </a:prstGeom>
          </p:spPr>
        </p:pic>
        <p:pic>
          <p:nvPicPr>
            <p:cNvPr id="15" name="Picture 14">
              <a:extLst>
                <a:ext uri="{FF2B5EF4-FFF2-40B4-BE49-F238E27FC236}">
                  <a16:creationId xmlns:a16="http://schemas.microsoft.com/office/drawing/2014/main" id="{51FEB7CE-69FA-D294-4EAA-D7565AF22C61}"/>
                </a:ext>
              </a:extLst>
            </p:cNvPr>
            <p:cNvPicPr>
              <a:picLocks noChangeAspect="1"/>
            </p:cNvPicPr>
            <p:nvPr/>
          </p:nvPicPr>
          <p:blipFill rotWithShape="1">
            <a:blip r:embed="rId14" cstate="hqprint">
              <a:extLst>
                <a:ext uri="{28A0092B-C50C-407E-A947-70E740481C1C}">
                  <a14:useLocalDpi xmlns:a14="http://schemas.microsoft.com/office/drawing/2010/main" val="0"/>
                </a:ext>
              </a:extLst>
            </a:blip>
            <a:srcRect l="10860" r="13112"/>
            <a:stretch/>
          </p:blipFill>
          <p:spPr>
            <a:xfrm>
              <a:off x="6591300" y="4419600"/>
              <a:ext cx="1181823" cy="1554480"/>
            </a:xfrm>
            <a:prstGeom prst="rect">
              <a:avLst/>
            </a:prstGeom>
          </p:spPr>
        </p:pic>
      </p:grpSp>
      <p:pic>
        <p:nvPicPr>
          <p:cNvPr id="17" name="Picture 16">
            <a:extLst>
              <a:ext uri="{FF2B5EF4-FFF2-40B4-BE49-F238E27FC236}">
                <a16:creationId xmlns:a16="http://schemas.microsoft.com/office/drawing/2014/main" id="{59768D73-033F-79F4-A779-335523EB13A5}"/>
              </a:ext>
            </a:extLst>
          </p:cNvPr>
          <p:cNvPicPr>
            <a:picLocks noChangeAspect="1"/>
          </p:cNvPicPr>
          <p:nvPr/>
        </p:nvPicPr>
        <p:blipFill rotWithShape="1">
          <a:blip r:embed="rId15" cstate="hqprint">
            <a:extLst>
              <a:ext uri="{28A0092B-C50C-407E-A947-70E740481C1C}">
                <a14:useLocalDpi xmlns:a14="http://schemas.microsoft.com/office/drawing/2010/main" val="0"/>
              </a:ext>
            </a:extLst>
          </a:blip>
          <a:srcRect l="12222" t="1111" r="14444" b="2223"/>
          <a:stretch/>
        </p:blipFill>
        <p:spPr>
          <a:xfrm>
            <a:off x="9982200" y="3886200"/>
            <a:ext cx="1179263" cy="1554480"/>
          </a:xfrm>
          <a:prstGeom prst="rect">
            <a:avLst/>
          </a:prstGeom>
        </p:spPr>
      </p:pic>
    </p:spTree>
    <p:extLst>
      <p:ext uri="{BB962C8B-B14F-4D97-AF65-F5344CB8AC3E}">
        <p14:creationId xmlns:p14="http://schemas.microsoft.com/office/powerpoint/2010/main" val="27959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11"/>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12"/>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7"/>
                                        </p:tgtEl>
                                      </p:cBhvr>
                                    </p:cmd>
                                  </p:childTnLst>
                                </p:cTn>
                              </p:par>
                            </p:childTnLst>
                          </p:cTn>
                        </p:par>
                      </p:childTnLst>
                    </p:cTn>
                  </p:par>
                </p:childTnLst>
              </p:cTn>
              <p:nextCondLst>
                <p:cond evt="onClick" delay="0">
                  <p:tgtEl>
                    <p:spTgt spid="7"/>
                  </p:tgtEl>
                </p:cond>
              </p:nextCondLst>
            </p:seq>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seq concurrent="1" nextAc="seek">
              <p:cTn id="33" restart="whenNotActive" fill="hold" evtFilter="cancelBubble" nodeType="interactiveSeq">
                <p:stCondLst>
                  <p:cond evt="onClick" delay="0">
                    <p:tgtEl>
                      <p:spTgt spid="11"/>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11"/>
                                        </p:tgtEl>
                                      </p:cBhvr>
                                    </p:cmd>
                                  </p:childTnLst>
                                </p:cTn>
                              </p:par>
                            </p:childTnLst>
                          </p:cTn>
                        </p:par>
                      </p:childTnLst>
                    </p:cTn>
                  </p:par>
                </p:childTnLst>
              </p:cTn>
              <p:nextCondLst>
                <p:cond evt="onClick" delay="0">
                  <p:tgtEl>
                    <p:spTgt spid="11"/>
                  </p:tgtEl>
                </p:cond>
              </p:nextCondLst>
            </p:seq>
            <p:seq concurrent="1" nextAc="seek">
              <p:cTn id="38" restart="whenNotActive" fill="hold" evtFilter="cancelBubble" nodeType="interactiveSeq">
                <p:stCondLst>
                  <p:cond evt="onClick" delay="0">
                    <p:tgtEl>
                      <p:spTgt spid="12"/>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2"/>
                                        </p:tgtEl>
                                      </p:cBhvr>
                                    </p:cmd>
                                  </p:childTnLst>
                                </p:cTn>
                              </p:par>
                            </p:childTnLst>
                          </p:cTn>
                        </p:par>
                      </p:childTnLst>
                    </p:cTn>
                  </p:par>
                </p:childTnLst>
              </p:cTn>
              <p:nextCondLst>
                <p:cond evt="onClick" delay="0">
                  <p:tgtEl>
                    <p:spTgt spid="12"/>
                  </p:tgtEl>
                </p:cond>
              </p:nextCondLst>
            </p:seq>
            <p:seq concurrent="1" nextAc="seek">
              <p:cTn id="43" restart="whenNotActive" fill="hold" evtFilter="cancelBubble" nodeType="interactiveSeq">
                <p:stCondLst>
                  <p:cond evt="onClick" delay="0">
                    <p:tgtEl>
                      <p:spTgt spid="6"/>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6"/>
                                        </p:tgtEl>
                                      </p:cBhvr>
                                    </p:cmd>
                                  </p:childTnLst>
                                </p:cTn>
                              </p:par>
                            </p:childTnLst>
                          </p:cTn>
                        </p:par>
                      </p:childTnLst>
                    </p:cTn>
                  </p:par>
                </p:childTnLst>
              </p:cTn>
              <p:nextCondLst>
                <p:cond evt="onClick" delay="0">
                  <p:tgtEl>
                    <p:spTgt spid="6"/>
                  </p:tgtEl>
                </p:cond>
              </p:nextCondLst>
            </p:seq>
            <p:video>
              <p:cMediaNode vol="80000">
                <p:cTn id="48" fill="hold" display="0">
                  <p:stCondLst>
                    <p:cond delay="indefinite"/>
                  </p:stCondLst>
                </p:cTn>
                <p:tgtEl>
                  <p:spTgt spid="7"/>
                </p:tgtEl>
              </p:cMediaNode>
            </p:video>
            <p:video>
              <p:cMediaNode vol="80000">
                <p:cTn id="49" fill="hold" display="0">
                  <p:stCondLst>
                    <p:cond delay="indefinite"/>
                  </p:stCondLst>
                </p:cTn>
                <p:tgtEl>
                  <p:spTgt spid="10"/>
                </p:tgtEl>
              </p:cMediaNode>
            </p:video>
            <p:video>
              <p:cMediaNode vol="80000">
                <p:cTn id="50" fill="hold" display="0">
                  <p:stCondLst>
                    <p:cond delay="indefinite"/>
                  </p:stCondLst>
                </p:cTn>
                <p:tgtEl>
                  <p:spTgt spid="11"/>
                </p:tgtEl>
              </p:cMediaNode>
            </p:video>
            <p:video>
              <p:cMediaNode vol="80000">
                <p:cTn id="51" fill="hold" display="0">
                  <p:stCondLst>
                    <p:cond delay="indefinite"/>
                  </p:stCondLst>
                </p:cTn>
                <p:tgtEl>
                  <p:spTgt spid="12"/>
                </p:tgtEl>
              </p:cMediaNode>
            </p:video>
            <p:video>
              <p:cMediaNode vol="80000">
                <p:cTn id="52" fill="hold" display="0">
                  <p:stCondLst>
                    <p:cond delay="indefinite"/>
                  </p:stCondLst>
                </p:cTn>
                <p:tgtEl>
                  <p:spTgt spid="6"/>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7B384261-C522-4EE3-BA22-B9FBCF7B00E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A3FC7A0A-EB39-43F9-AC1D-ECEA98291797}" type="slidenum">
              <a:rPr kumimoji="0" lang="zh-TW" altLang="en-US" sz="1200">
                <a:latin typeface="+mn-lt"/>
              </a:rPr>
              <a:pPr/>
              <a:t>61</a:t>
            </a:fld>
            <a:endParaRPr kumimoji="0" lang="en-US" altLang="zh-TW" sz="1200">
              <a:latin typeface="+mn-lt"/>
            </a:endParaRPr>
          </a:p>
        </p:txBody>
      </p:sp>
      <p:sp>
        <p:nvSpPr>
          <p:cNvPr id="8195" name="Rectangle 2">
            <a:extLst>
              <a:ext uri="{FF2B5EF4-FFF2-40B4-BE49-F238E27FC236}">
                <a16:creationId xmlns:a16="http://schemas.microsoft.com/office/drawing/2014/main" id="{6A323812-B708-42C7-8FF5-7A366DDB53F7}"/>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TW" dirty="0"/>
              <a:t>Book Chapters</a:t>
            </a:r>
            <a:endParaRPr lang="en-US" altLang="zh-CN" dirty="0"/>
          </a:p>
          <a:p>
            <a:pPr lvl="1" eaLnBrk="1" hangingPunct="1">
              <a:spcBef>
                <a:spcPts val="600"/>
              </a:spcBef>
            </a:pPr>
            <a:r>
              <a:rPr lang="en-US" altLang="zh-CN" dirty="0"/>
              <a:t>Speech and Language Processing</a:t>
            </a:r>
          </a:p>
          <a:p>
            <a:pPr lvl="2" eaLnBrk="1" hangingPunct="1">
              <a:spcBef>
                <a:spcPts val="600"/>
              </a:spcBef>
            </a:pPr>
            <a:r>
              <a:rPr lang="en-US" altLang="zh-CN" dirty="0"/>
              <a:t>Chapter 10:</a:t>
            </a:r>
            <a:r>
              <a:rPr lang="zh-CN" altLang="en-US" dirty="0"/>
              <a:t> </a:t>
            </a:r>
            <a:r>
              <a:rPr lang="en-US" dirty="0">
                <a:hlinkClick r:id="rId3"/>
              </a:rPr>
              <a:t>Large Language Models</a:t>
            </a:r>
            <a:endParaRPr lang="en-US" altLang="zh-CN" dirty="0"/>
          </a:p>
          <a:p>
            <a:pPr lvl="2" eaLnBrk="1" hangingPunct="1">
              <a:spcBef>
                <a:spcPts val="600"/>
              </a:spcBef>
            </a:pPr>
            <a:r>
              <a:rPr lang="en-US" dirty="0"/>
              <a:t>Chapter 11: </a:t>
            </a:r>
            <a:r>
              <a:rPr lang="en-US" dirty="0">
                <a:hlinkClick r:id="rId4"/>
              </a:rPr>
              <a:t>Masked Language Models</a:t>
            </a:r>
            <a:endParaRPr lang="en-US" dirty="0"/>
          </a:p>
          <a:p>
            <a:pPr lvl="2" eaLnBrk="1" hangingPunct="1">
              <a:spcBef>
                <a:spcPts val="600"/>
              </a:spcBef>
            </a:pPr>
            <a:r>
              <a:rPr lang="en-US" dirty="0"/>
              <a:t>Chapter 12: </a:t>
            </a:r>
            <a:r>
              <a:rPr lang="en-US" dirty="0">
                <a:hlinkClick r:id="rId5"/>
              </a:rPr>
              <a:t>Model Alignment, Prompting, and In-Context Learning</a:t>
            </a:r>
            <a:endParaRPr lang="en-US" dirty="0"/>
          </a:p>
        </p:txBody>
      </p:sp>
      <p:sp>
        <p:nvSpPr>
          <p:cNvPr id="8196" name="Rectangle 3">
            <a:extLst>
              <a:ext uri="{FF2B5EF4-FFF2-40B4-BE49-F238E27FC236}">
                <a16:creationId xmlns:a16="http://schemas.microsoft.com/office/drawing/2014/main" id="{30041374-3F38-41F5-9EB8-94A81FDAEFCE}"/>
              </a:ext>
            </a:extLst>
          </p:cNvPr>
          <p:cNvSpPr>
            <a:spLocks noGrp="1" noChangeArrowheads="1"/>
          </p:cNvSpPr>
          <p:nvPr>
            <p:ph type="title"/>
          </p:nvPr>
        </p:nvSpPr>
        <p:spPr/>
        <p:txBody>
          <a:bodyPr/>
          <a:lstStyle/>
          <a:p>
            <a:pPr eaLnBrk="1" hangingPunct="1">
              <a:spcBef>
                <a:spcPct val="20000"/>
              </a:spcBef>
            </a:pPr>
            <a:r>
              <a:rPr lang="en-US" altLang="zh-CN" sz="4000" dirty="0"/>
              <a:t>References</a:t>
            </a:r>
            <a:endParaRPr lang="en-GB" altLang="zh-TW" sz="4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7B384261-C522-4EE3-BA22-B9FBCF7B00E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A3FC7A0A-EB39-43F9-AC1D-ECEA98291797}" type="slidenum">
              <a:rPr kumimoji="0" lang="zh-TW" altLang="en-US" sz="1200">
                <a:latin typeface="+mn-lt"/>
              </a:rPr>
              <a:pPr/>
              <a:t>62</a:t>
            </a:fld>
            <a:endParaRPr kumimoji="0" lang="en-US" altLang="zh-TW" sz="1200">
              <a:latin typeface="+mn-lt"/>
            </a:endParaRPr>
          </a:p>
        </p:txBody>
      </p:sp>
      <p:sp>
        <p:nvSpPr>
          <p:cNvPr id="8195" name="Rectangle 2">
            <a:extLst>
              <a:ext uri="{FF2B5EF4-FFF2-40B4-BE49-F238E27FC236}">
                <a16:creationId xmlns:a16="http://schemas.microsoft.com/office/drawing/2014/main" id="{6A323812-B708-42C7-8FF5-7A366DDB53F7}"/>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TW" dirty="0"/>
              <a:t>Reference Papers</a:t>
            </a:r>
            <a:endParaRPr lang="en-US" altLang="zh-CN" dirty="0"/>
          </a:p>
          <a:p>
            <a:pPr lvl="1" eaLnBrk="1" hangingPunct="1">
              <a:spcBef>
                <a:spcPts val="600"/>
              </a:spcBef>
            </a:pPr>
            <a:r>
              <a:rPr lang="en-US" dirty="0">
                <a:solidFill>
                  <a:srgbClr val="3399FF"/>
                </a:solidFill>
                <a:hlinkClick r:id="rId3"/>
              </a:rPr>
              <a:t>BERT: Pre-training of Deep Bidirectional Transformers for Language Understanding</a:t>
            </a:r>
            <a:r>
              <a:rPr lang="en-US" dirty="0"/>
              <a:t>, NAACL-HLT’2019. (BERT)</a:t>
            </a:r>
          </a:p>
          <a:p>
            <a:pPr lvl="1" eaLnBrk="1" hangingPunct="1">
              <a:spcBef>
                <a:spcPts val="600"/>
              </a:spcBef>
            </a:pPr>
            <a:r>
              <a:rPr lang="en-US" altLang="zh-TW" dirty="0">
                <a:ea typeface="Calibri" panose="020F0502020204030204" pitchFamily="34" charset="0"/>
                <a:cs typeface="Calibri" panose="020F0502020204030204" pitchFamily="34" charset="0"/>
                <a:hlinkClick r:id="rId4"/>
              </a:rPr>
              <a:t>Improving Language Understanding by Generative Pre-Training</a:t>
            </a:r>
            <a:r>
              <a:rPr lang="en-US" altLang="zh-TW" dirty="0">
                <a:ea typeface="Calibri" panose="020F0502020204030204" pitchFamily="34" charset="0"/>
                <a:cs typeface="Calibri" panose="020F0502020204030204" pitchFamily="34" charset="0"/>
              </a:rPr>
              <a:t>, 2018. (GPT)</a:t>
            </a:r>
          </a:p>
          <a:p>
            <a:pPr lvl="1" eaLnBrk="1" hangingPunct="1">
              <a:spcBef>
                <a:spcPts val="600"/>
              </a:spcBef>
            </a:pPr>
            <a:r>
              <a:rPr lang="en-US" altLang="zh-TW" dirty="0">
                <a:ea typeface="Calibri" panose="020F0502020204030204" pitchFamily="34" charset="0"/>
                <a:cs typeface="Calibri" panose="020F0502020204030204" pitchFamily="34" charset="0"/>
              </a:rPr>
              <a:t>Language Models are Unsupervised Multitask Learners, 2020. (GPT-2)</a:t>
            </a:r>
          </a:p>
          <a:p>
            <a:pPr lvl="1" eaLnBrk="1" hangingPunct="1">
              <a:spcBef>
                <a:spcPts val="600"/>
              </a:spcBef>
            </a:pPr>
            <a:r>
              <a:rPr lang="en-US" altLang="zh-TW" dirty="0">
                <a:ea typeface="Calibri" panose="020F0502020204030204" pitchFamily="34" charset="0"/>
                <a:cs typeface="Calibri" panose="020F0502020204030204" pitchFamily="34" charset="0"/>
                <a:hlinkClick r:id="rId5"/>
              </a:rPr>
              <a:t>Language Models are Few-Shot Learners</a:t>
            </a:r>
            <a:r>
              <a:rPr lang="en-US" altLang="zh-TW" dirty="0">
                <a:ea typeface="Calibri" panose="020F0502020204030204" pitchFamily="34" charset="0"/>
                <a:cs typeface="Calibri" panose="020F0502020204030204" pitchFamily="34" charset="0"/>
              </a:rPr>
              <a:t>, arXiv’2020. (GPT-3)</a:t>
            </a:r>
          </a:p>
          <a:p>
            <a:pPr lvl="1" eaLnBrk="1" hangingPunct="1">
              <a:spcBef>
                <a:spcPts val="600"/>
              </a:spcBef>
            </a:pPr>
            <a:r>
              <a:rPr kumimoji="1" lang="en-US" altLang="zh-TW"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hlinkClick r:id="rId6"/>
              </a:rPr>
              <a:t>Training Language Models to Follow Instructions with Human Feedback</a:t>
            </a:r>
            <a:r>
              <a:rPr kumimoji="1" lang="en-US" altLang="zh-TW" b="0" i="0" u="none" strike="noStrike" kern="0" cap="none" spc="0" normalizeH="0" baseline="0" noProof="0" dirty="0">
                <a:ln>
                  <a:noFill/>
                </a:ln>
                <a:effectLst/>
                <a:uLnTx/>
                <a:uFillTx/>
                <a:latin typeface="Arial" panose="020B0604020202020204" pitchFamily="34" charset="0"/>
                <a:ea typeface="Calibri" panose="020F0502020204030204" pitchFamily="34" charset="0"/>
                <a:cs typeface="Arial" panose="020B0604020202020204" pitchFamily="34" charset="0"/>
              </a:rPr>
              <a:t>, arXiv’2022. (</a:t>
            </a:r>
            <a:r>
              <a:rPr kumimoji="1" lang="en-US" altLang="zh-TW" b="0" i="0" u="none" strike="noStrike" kern="0" cap="none" spc="0" normalizeH="0" baseline="0" noProof="0" dirty="0" err="1">
                <a:ln>
                  <a:noFill/>
                </a:ln>
                <a:effectLst/>
                <a:uLnTx/>
                <a:uFillTx/>
                <a:latin typeface="Arial" panose="020B0604020202020204" pitchFamily="34" charset="0"/>
                <a:ea typeface="Calibri" panose="020F0502020204030204" pitchFamily="34" charset="0"/>
                <a:cs typeface="Arial" panose="020B0604020202020204" pitchFamily="34" charset="0"/>
              </a:rPr>
              <a:t>InstructGPT</a:t>
            </a:r>
            <a:r>
              <a:rPr kumimoji="1" lang="en-US" altLang="zh-TW" b="0" i="0" u="none" strike="noStrike" kern="0" cap="none" spc="0" normalizeH="0" baseline="0" noProof="0" dirty="0">
                <a:ln>
                  <a:noFill/>
                </a:ln>
                <a:effectLst/>
                <a:uLnTx/>
                <a:uFillTx/>
                <a:latin typeface="Arial" panose="020B0604020202020204" pitchFamily="34" charset="0"/>
                <a:ea typeface="Calibri" panose="020F0502020204030204" pitchFamily="34" charset="0"/>
                <a:cs typeface="Arial" panose="020B0604020202020204" pitchFamily="34" charset="0"/>
              </a:rPr>
              <a:t>)</a:t>
            </a:r>
          </a:p>
        </p:txBody>
      </p:sp>
      <p:sp>
        <p:nvSpPr>
          <p:cNvPr id="8196" name="Rectangle 3">
            <a:extLst>
              <a:ext uri="{FF2B5EF4-FFF2-40B4-BE49-F238E27FC236}">
                <a16:creationId xmlns:a16="http://schemas.microsoft.com/office/drawing/2014/main" id="{30041374-3F38-41F5-9EB8-94A81FDAEFCE}"/>
              </a:ext>
            </a:extLst>
          </p:cNvPr>
          <p:cNvSpPr>
            <a:spLocks noGrp="1" noChangeArrowheads="1"/>
          </p:cNvSpPr>
          <p:nvPr>
            <p:ph type="title"/>
          </p:nvPr>
        </p:nvSpPr>
        <p:spPr/>
        <p:txBody>
          <a:bodyPr/>
          <a:lstStyle/>
          <a:p>
            <a:pPr eaLnBrk="1" hangingPunct="1">
              <a:spcBef>
                <a:spcPct val="20000"/>
              </a:spcBef>
            </a:pPr>
            <a:r>
              <a:rPr lang="en-US" altLang="zh-CN" sz="4000" dirty="0"/>
              <a:t>References</a:t>
            </a:r>
            <a:endParaRPr lang="en-GB" altLang="zh-TW" sz="4000" dirty="0"/>
          </a:p>
        </p:txBody>
      </p:sp>
    </p:spTree>
    <p:extLst>
      <p:ext uri="{BB962C8B-B14F-4D97-AF65-F5344CB8AC3E}">
        <p14:creationId xmlns:p14="http://schemas.microsoft.com/office/powerpoint/2010/main" val="3246601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7B384261-C522-4EE3-BA22-B9FBCF7B00E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A3FC7A0A-EB39-43F9-AC1D-ECEA98291797}" type="slidenum">
              <a:rPr kumimoji="0" lang="zh-TW" altLang="en-US" sz="1200">
                <a:latin typeface="+mn-lt"/>
              </a:rPr>
              <a:pPr/>
              <a:t>63</a:t>
            </a:fld>
            <a:endParaRPr kumimoji="0" lang="en-US" altLang="zh-TW" sz="1200">
              <a:latin typeface="+mn-lt"/>
            </a:endParaRPr>
          </a:p>
        </p:txBody>
      </p:sp>
      <p:sp>
        <p:nvSpPr>
          <p:cNvPr id="8195" name="Rectangle 2">
            <a:extLst>
              <a:ext uri="{FF2B5EF4-FFF2-40B4-BE49-F238E27FC236}">
                <a16:creationId xmlns:a16="http://schemas.microsoft.com/office/drawing/2014/main" id="{6A323812-B708-42C7-8FF5-7A366DDB53F7}"/>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TW" dirty="0"/>
              <a:t>Reference Papers</a:t>
            </a:r>
            <a:endParaRPr lang="en-US" altLang="zh-CN" dirty="0"/>
          </a:p>
          <a:p>
            <a:pPr lvl="1" eaLnBrk="1" hangingPunct="1">
              <a:spcBef>
                <a:spcPts val="600"/>
              </a:spcBef>
            </a:pPr>
            <a:r>
              <a:rPr lang="en-US" altLang="zh-TW" dirty="0">
                <a:solidFill>
                  <a:srgbClr val="000000"/>
                </a:solidFill>
                <a:ea typeface="Calibri" panose="020F0502020204030204" pitchFamily="34" charset="0"/>
                <a:cs typeface="Calibri" panose="020F0502020204030204" pitchFamily="34" charset="0"/>
                <a:hlinkClick r:id="rId3"/>
              </a:rPr>
              <a:t>BART: Denoising Sequence-to-Sequence Pre-training for Natural Language Generation, Translation, and Comprehension</a:t>
            </a:r>
            <a:r>
              <a:rPr lang="en-US" altLang="zh-TW" dirty="0"/>
              <a:t>, ACL’2020. (BART)</a:t>
            </a:r>
            <a:endParaRPr lang="en-US" dirty="0"/>
          </a:p>
          <a:p>
            <a:pPr lvl="1" eaLnBrk="1" hangingPunct="1">
              <a:spcBef>
                <a:spcPts val="600"/>
              </a:spcBef>
            </a:pPr>
            <a:r>
              <a:rPr lang="en-US" altLang="zh-TW" dirty="0">
                <a:ea typeface="Calibri" panose="020F0502020204030204" pitchFamily="34" charset="0"/>
                <a:cs typeface="Calibri" panose="020F0502020204030204" pitchFamily="34" charset="0"/>
                <a:hlinkClick r:id="rId4"/>
              </a:rPr>
              <a:t>Chain-of-Thought Prompting Elicits Reasoning in Large Language Models</a:t>
            </a:r>
            <a:r>
              <a:rPr lang="en-US" altLang="zh-TW" dirty="0">
                <a:ea typeface="Calibri" panose="020F0502020204030204" pitchFamily="34" charset="0"/>
                <a:cs typeface="Calibri" panose="020F0502020204030204" pitchFamily="34" charset="0"/>
              </a:rPr>
              <a:t>,</a:t>
            </a:r>
            <a:r>
              <a:rPr lang="zh-CN" altLang="en-US" dirty="0">
                <a:ea typeface="Calibri" panose="020F0502020204030204" pitchFamily="34" charset="0"/>
                <a:cs typeface="Calibri" panose="020F0502020204030204" pitchFamily="34" charset="0"/>
              </a:rPr>
              <a:t> </a:t>
            </a:r>
            <a:r>
              <a:rPr lang="en-US" altLang="zh-TW" dirty="0">
                <a:ea typeface="Calibri" panose="020F0502020204030204" pitchFamily="34" charset="0"/>
                <a:cs typeface="Calibri" panose="020F0502020204030204" pitchFamily="34" charset="0"/>
              </a:rPr>
              <a:t>NeurIPS’2022. (CoT)</a:t>
            </a:r>
          </a:p>
          <a:p>
            <a:pPr lvl="1" eaLnBrk="1" hangingPunct="1">
              <a:spcBef>
                <a:spcPts val="600"/>
              </a:spcBef>
            </a:pPr>
            <a:r>
              <a:rPr lang="en-US" altLang="zh-TW" dirty="0">
                <a:ea typeface="Calibri" panose="020F0502020204030204" pitchFamily="34" charset="0"/>
                <a:cs typeface="Calibri" panose="020F0502020204030204" pitchFamily="34" charset="0"/>
                <a:hlinkClick r:id="rId5"/>
              </a:rPr>
              <a:t>Large Language Models are Zero-Shot Reasoners</a:t>
            </a:r>
            <a:r>
              <a:rPr lang="en-US" altLang="zh-TW" dirty="0">
                <a:ea typeface="Calibri" panose="020F0502020204030204" pitchFamily="34" charset="0"/>
                <a:cs typeface="Calibri" panose="020F0502020204030204" pitchFamily="34" charset="0"/>
              </a:rPr>
              <a:t>,</a:t>
            </a:r>
            <a:r>
              <a:rPr lang="zh-CN" altLang="en-US" dirty="0">
                <a:ea typeface="Calibri" panose="020F0502020204030204" pitchFamily="34" charset="0"/>
                <a:cs typeface="Calibri" panose="020F0502020204030204" pitchFamily="34" charset="0"/>
              </a:rPr>
              <a:t> </a:t>
            </a:r>
            <a:r>
              <a:rPr lang="en-US" altLang="zh-TW" dirty="0">
                <a:ea typeface="Calibri" panose="020F0502020204030204" pitchFamily="34" charset="0"/>
                <a:cs typeface="Calibri" panose="020F0502020204030204" pitchFamily="34" charset="0"/>
              </a:rPr>
              <a:t>NeurIPS’2022. (Zero-Shot CoT)</a:t>
            </a:r>
            <a:r>
              <a:rPr kumimoji="1" lang="en-US" altLang="zh-TW" b="0" i="0" u="none" strike="noStrike" kern="0" cap="none" spc="0" normalizeH="0" baseline="0" noProof="0" dirty="0">
                <a:ln>
                  <a:noFill/>
                </a:ln>
                <a:effectLst/>
                <a:uLnTx/>
                <a:uFillTx/>
                <a:ea typeface="Calibri" panose="020F0502020204030204" pitchFamily="34" charset="0"/>
                <a:cs typeface="Calibri" panose="020F0502020204030204" pitchFamily="34" charset="0"/>
              </a:rPr>
              <a:t> </a:t>
            </a:r>
            <a:endParaRPr lang="en-US" dirty="0">
              <a:cs typeface="Arial" panose="020B0604020202020204" pitchFamily="34" charset="0"/>
            </a:endParaRPr>
          </a:p>
        </p:txBody>
      </p:sp>
      <p:sp>
        <p:nvSpPr>
          <p:cNvPr id="8196" name="Rectangle 3">
            <a:extLst>
              <a:ext uri="{FF2B5EF4-FFF2-40B4-BE49-F238E27FC236}">
                <a16:creationId xmlns:a16="http://schemas.microsoft.com/office/drawing/2014/main" id="{30041374-3F38-41F5-9EB8-94A81FDAEFCE}"/>
              </a:ext>
            </a:extLst>
          </p:cNvPr>
          <p:cNvSpPr>
            <a:spLocks noGrp="1" noChangeArrowheads="1"/>
          </p:cNvSpPr>
          <p:nvPr>
            <p:ph type="title"/>
          </p:nvPr>
        </p:nvSpPr>
        <p:spPr/>
        <p:txBody>
          <a:bodyPr/>
          <a:lstStyle/>
          <a:p>
            <a:pPr eaLnBrk="1" hangingPunct="1">
              <a:spcBef>
                <a:spcPct val="20000"/>
              </a:spcBef>
            </a:pPr>
            <a:r>
              <a:rPr lang="en-US" altLang="zh-CN" sz="4000" dirty="0"/>
              <a:t>References</a:t>
            </a:r>
            <a:endParaRPr lang="en-GB" altLang="zh-TW" sz="4000" dirty="0"/>
          </a:p>
        </p:txBody>
      </p:sp>
    </p:spTree>
    <p:extLst>
      <p:ext uri="{BB962C8B-B14F-4D97-AF65-F5344CB8AC3E}">
        <p14:creationId xmlns:p14="http://schemas.microsoft.com/office/powerpoint/2010/main" val="3672207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7B384261-C522-4EE3-BA22-B9FBCF7B00E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A3FC7A0A-EB39-43F9-AC1D-ECEA98291797}" type="slidenum">
              <a:rPr kumimoji="0" lang="zh-TW" altLang="en-US" sz="1200">
                <a:latin typeface="+mn-lt"/>
              </a:rPr>
              <a:pPr/>
              <a:t>64</a:t>
            </a:fld>
            <a:endParaRPr kumimoji="0" lang="en-US" altLang="zh-TW" sz="1200">
              <a:latin typeface="+mn-lt"/>
            </a:endParaRPr>
          </a:p>
        </p:txBody>
      </p:sp>
      <p:sp>
        <p:nvSpPr>
          <p:cNvPr id="8195" name="Rectangle 2">
            <a:extLst>
              <a:ext uri="{FF2B5EF4-FFF2-40B4-BE49-F238E27FC236}">
                <a16:creationId xmlns:a16="http://schemas.microsoft.com/office/drawing/2014/main" id="{6A323812-B708-42C7-8FF5-7A366DDB53F7}"/>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Pre-Trained Language Model </a:t>
            </a:r>
            <a:r>
              <a:rPr lang="en-US" altLang="zh-TW" dirty="0"/>
              <a:t>Surveys</a:t>
            </a:r>
            <a:endParaRPr lang="en-US" altLang="zh-CN" dirty="0"/>
          </a:p>
          <a:p>
            <a:pPr lvl="1" eaLnBrk="1" hangingPunct="1">
              <a:spcBef>
                <a:spcPts val="600"/>
              </a:spcBef>
            </a:pPr>
            <a:r>
              <a:rPr lang="en-US" altLang="zh-TW" dirty="0">
                <a:ea typeface="Calibri" panose="020F0502020204030204" pitchFamily="34" charset="0"/>
                <a:cs typeface="Calibri" panose="020F0502020204030204" pitchFamily="34" charset="0"/>
                <a:hlinkClick r:id="rId3"/>
              </a:rPr>
              <a:t>Recent Advances in Natural Language Processing via Large Pre-Trained Language Models: A Survey</a:t>
            </a:r>
            <a:r>
              <a:rPr lang="en-US" dirty="0"/>
              <a:t>, arXiv’2021.</a:t>
            </a:r>
          </a:p>
          <a:p>
            <a:pPr lvl="1" eaLnBrk="1" hangingPunct="1">
              <a:spcBef>
                <a:spcPts val="600"/>
              </a:spcBef>
            </a:pPr>
            <a:r>
              <a:rPr lang="en-US" altLang="zh-TW" dirty="0">
                <a:ea typeface="Calibri" panose="020F0502020204030204" pitchFamily="34" charset="0"/>
                <a:cs typeface="Calibri" panose="020F0502020204030204" pitchFamily="34" charset="0"/>
                <a:hlinkClick r:id="rId4"/>
              </a:rPr>
              <a:t>Pre-trained Models for Natural Language Processing: A Survey</a:t>
            </a:r>
            <a:r>
              <a:rPr lang="en-US" dirty="0"/>
              <a:t>, arXiv’2021. </a:t>
            </a:r>
          </a:p>
          <a:p>
            <a:pPr lvl="1" eaLnBrk="1" hangingPunct="1">
              <a:spcBef>
                <a:spcPts val="600"/>
              </a:spcBef>
            </a:pPr>
            <a:r>
              <a:rPr lang="en-US" altLang="zh-TW" dirty="0">
                <a:solidFill>
                  <a:srgbClr val="000000"/>
                </a:solidFill>
                <a:ea typeface="Calibri" panose="020F0502020204030204" pitchFamily="34" charset="0"/>
                <a:cs typeface="Calibri" panose="020F0502020204030204" pitchFamily="34" charset="0"/>
                <a:hlinkClick r:id="rId5"/>
              </a:rPr>
              <a:t>Pre-train, Prompt, and Predict: A Systematic Survey of Prompting Methods in Natural Language Processing</a:t>
            </a:r>
            <a:r>
              <a:rPr lang="en-US" altLang="zh-TW" dirty="0">
                <a:ea typeface="Calibri" panose="020F0502020204030204" pitchFamily="34" charset="0"/>
                <a:cs typeface="Calibri" panose="020F0502020204030204" pitchFamily="34" charset="0"/>
              </a:rPr>
              <a:t>, ACM Computing Survey, 2022.</a:t>
            </a:r>
          </a:p>
        </p:txBody>
      </p:sp>
      <p:sp>
        <p:nvSpPr>
          <p:cNvPr id="8196" name="Rectangle 3">
            <a:extLst>
              <a:ext uri="{FF2B5EF4-FFF2-40B4-BE49-F238E27FC236}">
                <a16:creationId xmlns:a16="http://schemas.microsoft.com/office/drawing/2014/main" id="{30041374-3F38-41F5-9EB8-94A81FDAEFCE}"/>
              </a:ext>
            </a:extLst>
          </p:cNvPr>
          <p:cNvSpPr>
            <a:spLocks noGrp="1" noChangeArrowheads="1"/>
          </p:cNvSpPr>
          <p:nvPr>
            <p:ph type="title"/>
          </p:nvPr>
        </p:nvSpPr>
        <p:spPr/>
        <p:txBody>
          <a:bodyPr/>
          <a:lstStyle/>
          <a:p>
            <a:pPr eaLnBrk="1" hangingPunct="1">
              <a:spcBef>
                <a:spcPct val="20000"/>
              </a:spcBef>
            </a:pPr>
            <a:r>
              <a:rPr lang="en-US" altLang="zh-CN" sz="4000" dirty="0"/>
              <a:t>References</a:t>
            </a:r>
            <a:endParaRPr lang="en-GB" altLang="zh-TW" sz="4000" dirty="0"/>
          </a:p>
        </p:txBody>
      </p:sp>
    </p:spTree>
    <p:extLst>
      <p:ext uri="{BB962C8B-B14F-4D97-AF65-F5344CB8AC3E}">
        <p14:creationId xmlns:p14="http://schemas.microsoft.com/office/powerpoint/2010/main" val="334015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261350-CA58-73FA-D636-D22D2E28FB65}"/>
              </a:ext>
            </a:extLst>
          </p:cNvPr>
          <p:cNvPicPr>
            <a:picLocks noChangeAspect="1"/>
          </p:cNvPicPr>
          <p:nvPr/>
        </p:nvPicPr>
        <p:blipFill>
          <a:blip r:embed="rId3"/>
          <a:stretch>
            <a:fillRect/>
          </a:stretch>
        </p:blipFill>
        <p:spPr>
          <a:xfrm>
            <a:off x="3324315" y="2133601"/>
            <a:ext cx="5543371" cy="3426621"/>
          </a:xfrm>
          <a:prstGeom prst="rect">
            <a:avLst/>
          </a:prstGeom>
        </p:spPr>
      </p:pic>
    </p:spTree>
    <p:extLst>
      <p:ext uri="{BB962C8B-B14F-4D97-AF65-F5344CB8AC3E}">
        <p14:creationId xmlns:p14="http://schemas.microsoft.com/office/powerpoint/2010/main" val="13466978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66</a:t>
            </a:fld>
            <a:endParaRPr kumimoji="0" lang="en-US" altLang="zh-TW" sz="1200">
              <a:latin typeface="+mn-lt"/>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Pre-Training and Fine-Tuning Paradigm </a:t>
            </a:r>
            <a:endParaRPr lang="en-US" dirty="0">
              <a:latin typeface="Arial" panose="020B0604020202020204" pitchFamily="34" charset="0"/>
            </a:endParaRP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sp>
        <p:nvSpPr>
          <p:cNvPr id="9" name="矩形 3">
            <a:extLst>
              <a:ext uri="{FF2B5EF4-FFF2-40B4-BE49-F238E27FC236}">
                <a16:creationId xmlns:a16="http://schemas.microsoft.com/office/drawing/2014/main" id="{04775F3D-442D-4C07-8477-8FB527C935B8}"/>
              </a:ext>
            </a:extLst>
          </p:cNvPr>
          <p:cNvSpPr/>
          <p:nvPr/>
        </p:nvSpPr>
        <p:spPr>
          <a:xfrm>
            <a:off x="6557527" y="5553670"/>
            <a:ext cx="3196073" cy="461665"/>
          </a:xfrm>
          <a:prstGeom prst="rect">
            <a:avLst/>
          </a:prstGeom>
        </p:spPr>
        <p:txBody>
          <a:bodyPr wrap="square">
            <a:spAutoFit/>
          </a:bodyPr>
          <a:lstStyle/>
          <a:p>
            <a:r>
              <a:rPr lang="en-US" altLang="zh-CN" sz="2400" dirty="0">
                <a:latin typeface="Calibri" panose="020F0502020204030204" pitchFamily="34" charset="0"/>
                <a:cs typeface="Calibri" panose="020F0502020204030204" pitchFamily="34" charset="0"/>
              </a:rPr>
              <a:t>Supervised Fine-Turning</a:t>
            </a:r>
            <a:endParaRPr lang="en-US" sz="24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D92C746-8588-42AE-95DC-8C6031C36559}"/>
              </a:ext>
            </a:extLst>
          </p:cNvPr>
          <p:cNvSpPr txBox="1"/>
          <p:nvPr/>
        </p:nvSpPr>
        <p:spPr>
          <a:xfrm>
            <a:off x="2438400" y="5558135"/>
            <a:ext cx="3602273" cy="461665"/>
          </a:xfrm>
          <a:prstGeom prst="rect">
            <a:avLst/>
          </a:prstGeom>
          <a:noFill/>
        </p:spPr>
        <p:txBody>
          <a:bodyPr wrap="square">
            <a:spAutoFit/>
          </a:bodyPr>
          <a:lstStyle/>
          <a:p>
            <a:pPr>
              <a:defRPr/>
            </a:pPr>
            <a:r>
              <a:rPr lang="en-US" altLang="zh-CN" sz="2400" dirty="0">
                <a:latin typeface="Calibri" panose="020F0502020204030204" pitchFamily="34" charset="0"/>
                <a:cs typeface="Calibri" panose="020F0502020204030204" pitchFamily="34" charset="0"/>
              </a:rPr>
              <a:t>Self-supervised Pre-training</a:t>
            </a:r>
            <a:endParaRPr lang="en-US" sz="24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C9C8266-5ABC-2298-E78B-59B20E1B827E}"/>
              </a:ext>
            </a:extLst>
          </p:cNvPr>
          <p:cNvPicPr>
            <a:picLocks noChangeAspect="1"/>
          </p:cNvPicPr>
          <p:nvPr/>
        </p:nvPicPr>
        <p:blipFill>
          <a:blip r:embed="rId3"/>
          <a:stretch>
            <a:fillRect/>
          </a:stretch>
        </p:blipFill>
        <p:spPr>
          <a:xfrm>
            <a:off x="1906227" y="2345375"/>
            <a:ext cx="8202169" cy="3040804"/>
          </a:xfrm>
          <a:prstGeom prst="rect">
            <a:avLst/>
          </a:prstGeom>
        </p:spPr>
      </p:pic>
    </p:spTree>
    <p:extLst>
      <p:ext uri="{BB962C8B-B14F-4D97-AF65-F5344CB8AC3E}">
        <p14:creationId xmlns:p14="http://schemas.microsoft.com/office/powerpoint/2010/main" val="516797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B29FE-8F9F-2BF1-3D43-516F37EE7C56}"/>
            </a:ext>
          </a:extLst>
        </p:cNvPr>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DA34C8EA-3145-644E-182D-3D9BA8241DC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TW"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B86BE69F-4E99-7408-0471-2CC808903F4A}"/>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Frequently Used Terms for Large Language Models</a:t>
            </a:r>
          </a:p>
          <a:p>
            <a:pPr lvl="1" eaLnBrk="1" hangingPunct="1">
              <a:spcBef>
                <a:spcPts val="600"/>
              </a:spcBef>
            </a:pPr>
            <a:r>
              <a:rPr lang="en-US" altLang="zh-CN" dirty="0"/>
              <a:t>Pre-Training and Fine-Tuning</a:t>
            </a:r>
          </a:p>
          <a:p>
            <a:pPr lvl="1" eaLnBrk="1" hangingPunct="1">
              <a:spcBef>
                <a:spcPts val="600"/>
              </a:spcBef>
            </a:pPr>
            <a:r>
              <a:rPr lang="en-US" altLang="zh-CN" dirty="0"/>
              <a:t>In Context Learning (ICL) </a:t>
            </a:r>
          </a:p>
          <a:p>
            <a:pPr lvl="1" eaLnBrk="1" hangingPunct="1">
              <a:spcBef>
                <a:spcPts val="600"/>
              </a:spcBef>
            </a:pPr>
            <a:r>
              <a:rPr lang="en-US" altLang="zh-CN" dirty="0"/>
              <a:t>Prompting</a:t>
            </a:r>
          </a:p>
          <a:p>
            <a:pPr lvl="1" eaLnBrk="1" hangingPunct="1">
              <a:spcBef>
                <a:spcPts val="600"/>
              </a:spcBef>
            </a:pPr>
            <a:r>
              <a:rPr lang="en-US" altLang="zh-CN" dirty="0"/>
              <a:t>Instruction</a:t>
            </a:r>
            <a:r>
              <a:rPr lang="zh-CN" altLang="en-US" dirty="0"/>
              <a:t> </a:t>
            </a:r>
            <a:r>
              <a:rPr lang="en-US" altLang="zh-CN" dirty="0"/>
              <a:t>Tuning (Instruction Finetuning, Supervised Finetuning)</a:t>
            </a:r>
          </a:p>
          <a:p>
            <a:pPr lvl="1" eaLnBrk="1" hangingPunct="1">
              <a:spcBef>
                <a:spcPts val="600"/>
              </a:spcBef>
            </a:pPr>
            <a:r>
              <a:rPr lang="en-US" altLang="zh-CN" dirty="0"/>
              <a:t>(Instruction, Value, Safety, Fairness, Privacy, etc.) Alignment </a:t>
            </a:r>
            <a:endParaRPr lang="zh-CN" altLang="en-US" dirty="0">
              <a:solidFill>
                <a:schemeClr val="tx1"/>
              </a:solidFill>
              <a:ea typeface="KaiTi" panose="02010609060101010101" pitchFamily="49" charset="-122"/>
            </a:endParaRPr>
          </a:p>
          <a:p>
            <a:pPr lvl="1" eaLnBrk="1" hangingPunct="1">
              <a:spcBef>
                <a:spcPts val="600"/>
              </a:spcBef>
            </a:pPr>
            <a:endParaRPr lang="en-US" altLang="zh-CN" dirty="0">
              <a:latin typeface="KaiTi" panose="02010609060101010101" pitchFamily="49" charset="-122"/>
              <a:ea typeface="KaiTi" panose="02010609060101010101" pitchFamily="49" charset="-122"/>
            </a:endParaRPr>
          </a:p>
          <a:p>
            <a:pPr lvl="1" eaLnBrk="1" hangingPunct="1">
              <a:spcBef>
                <a:spcPts val="600"/>
              </a:spcBef>
            </a:pPr>
            <a:endParaRPr lang="en-US" altLang="zh-CN" dirty="0">
              <a:latin typeface="KaiTi" panose="02010609060101010101" pitchFamily="49" charset="-122"/>
              <a:ea typeface="KaiTi" panose="02010609060101010101" pitchFamily="49" charset="-122"/>
            </a:endParaRPr>
          </a:p>
        </p:txBody>
      </p:sp>
      <p:sp>
        <p:nvSpPr>
          <p:cNvPr id="9221" name="Rectangle 3">
            <a:extLst>
              <a:ext uri="{FF2B5EF4-FFF2-40B4-BE49-F238E27FC236}">
                <a16:creationId xmlns:a16="http://schemas.microsoft.com/office/drawing/2014/main" id="{629DB784-7A79-B7C2-3C6F-29B8E9D91E7E}"/>
              </a:ext>
            </a:extLst>
          </p:cNvPr>
          <p:cNvSpPr>
            <a:spLocks noGrp="1" noChangeArrowheads="1"/>
          </p:cNvSpPr>
          <p:nvPr>
            <p:ph type="title"/>
          </p:nvPr>
        </p:nvSpPr>
        <p:spPr/>
        <p:txBody>
          <a:bodyPr/>
          <a:lstStyle/>
          <a:p>
            <a:pPr marL="342900" indent="-342900" eaLnBrk="1" hangingPunct="1">
              <a:spcBef>
                <a:spcPts val="600"/>
              </a:spcBef>
            </a:pPr>
            <a:r>
              <a:rPr lang="en-US" altLang="zh-CN" sz="4000" dirty="0"/>
              <a:t>Large Language Models</a:t>
            </a:r>
          </a:p>
        </p:txBody>
      </p:sp>
    </p:spTree>
    <p:extLst>
      <p:ext uri="{BB962C8B-B14F-4D97-AF65-F5344CB8AC3E}">
        <p14:creationId xmlns:p14="http://schemas.microsoft.com/office/powerpoint/2010/main" val="1637187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998720"/>
          </a:xfrm>
        </p:spPr>
        <p:txBody>
          <a:bodyPr/>
          <a:lstStyle/>
          <a:p>
            <a:pPr eaLnBrk="1" hangingPunct="1">
              <a:spcBef>
                <a:spcPts val="600"/>
              </a:spcBef>
            </a:pPr>
            <a:r>
              <a:rPr lang="en-US" altLang="zh-CN" dirty="0"/>
              <a:t>BERT: Masked Language Models</a:t>
            </a:r>
          </a:p>
          <a:p>
            <a:pPr lvl="1" eaLnBrk="1" hangingPunct="1">
              <a:spcBef>
                <a:spcPts val="600"/>
              </a:spcBef>
            </a:pPr>
            <a:r>
              <a:rPr lang="en-US" altLang="zh-CN" dirty="0"/>
              <a:t>Training Tasks: (1) Fill-in-the-Blank (Cloze)</a:t>
            </a: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grpSp>
        <p:nvGrpSpPr>
          <p:cNvPr id="7" name="Group 6">
            <a:extLst>
              <a:ext uri="{FF2B5EF4-FFF2-40B4-BE49-F238E27FC236}">
                <a16:creationId xmlns:a16="http://schemas.microsoft.com/office/drawing/2014/main" id="{284D8CE1-59AB-252A-C4D1-1FDEECBD3417}"/>
              </a:ext>
            </a:extLst>
          </p:cNvPr>
          <p:cNvGrpSpPr/>
          <p:nvPr/>
        </p:nvGrpSpPr>
        <p:grpSpPr>
          <a:xfrm>
            <a:off x="457200" y="2712720"/>
            <a:ext cx="10715955" cy="3799909"/>
            <a:chOff x="685800" y="3048000"/>
            <a:chExt cx="10715955" cy="3799909"/>
          </a:xfrm>
        </p:grpSpPr>
        <p:pic>
          <p:nvPicPr>
            <p:cNvPr id="3" name="Picture 2">
              <a:extLst>
                <a:ext uri="{FF2B5EF4-FFF2-40B4-BE49-F238E27FC236}">
                  <a16:creationId xmlns:a16="http://schemas.microsoft.com/office/drawing/2014/main" id="{FAE4436A-3848-4C39-9AE7-2D403C7AA0A3}"/>
                </a:ext>
              </a:extLst>
            </p:cNvPr>
            <p:cNvPicPr>
              <a:picLocks noChangeAspect="1"/>
            </p:cNvPicPr>
            <p:nvPr/>
          </p:nvPicPr>
          <p:blipFill>
            <a:blip r:embed="rId3"/>
            <a:stretch>
              <a:fillRect/>
            </a:stretch>
          </p:blipFill>
          <p:spPr>
            <a:xfrm>
              <a:off x="685800" y="3048000"/>
              <a:ext cx="7316221" cy="3663826"/>
            </a:xfrm>
            <a:prstGeom prst="rect">
              <a:avLst/>
            </a:prstGeom>
          </p:spPr>
        </p:pic>
        <p:sp>
          <p:nvSpPr>
            <p:cNvPr id="6" name="AutoShape 13">
              <a:extLst>
                <a:ext uri="{FF2B5EF4-FFF2-40B4-BE49-F238E27FC236}">
                  <a16:creationId xmlns:a16="http://schemas.microsoft.com/office/drawing/2014/main" id="{A5CBD365-CC42-4C95-ACE8-7BCE5EADEFA3}"/>
                </a:ext>
              </a:extLst>
            </p:cNvPr>
            <p:cNvSpPr>
              <a:spLocks noChangeArrowheads="1"/>
            </p:cNvSpPr>
            <p:nvPr/>
          </p:nvSpPr>
          <p:spPr bwMode="auto">
            <a:xfrm>
              <a:off x="8353755" y="6024949"/>
              <a:ext cx="3048000" cy="822960"/>
            </a:xfrm>
            <a:prstGeom prst="wedgeRoundRectCallout">
              <a:avLst>
                <a:gd name="adj1" fmla="val -47082"/>
                <a:gd name="adj2" fmla="val -63492"/>
                <a:gd name="adj3" fmla="val 16667"/>
              </a:avLst>
            </a:prstGeom>
            <a:solidFill>
              <a:srgbClr val="FFFFCC"/>
            </a:solidFill>
            <a:ln w="9525">
              <a:solidFill>
                <a:srgbClr val="CC9900"/>
              </a:solidFill>
              <a:miter lim="800000"/>
              <a:headEnd/>
              <a:tailEnd/>
            </a:ln>
          </p:spPr>
          <p:txBody>
            <a:bodyPr anchor="ct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Learning Word-Level Representation</a:t>
              </a:r>
            </a:p>
          </p:txBody>
        </p:sp>
      </p:grpSp>
      <p:sp>
        <p:nvSpPr>
          <p:cNvPr id="5" name="TextBox 4">
            <a:extLst>
              <a:ext uri="{FF2B5EF4-FFF2-40B4-BE49-F238E27FC236}">
                <a16:creationId xmlns:a16="http://schemas.microsoft.com/office/drawing/2014/main" id="{296F7403-0F49-DFCE-BA9E-BA4D09E223E9}"/>
              </a:ext>
            </a:extLst>
          </p:cNvPr>
          <p:cNvSpPr txBox="1"/>
          <p:nvPr/>
        </p:nvSpPr>
        <p:spPr>
          <a:xfrm>
            <a:off x="8078221" y="2688466"/>
            <a:ext cx="3656579" cy="255454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In BERT, 15% of the input tokens in a training sequence are sampled for learning. Of these, </a:t>
            </a:r>
            <a:r>
              <a:rPr kumimoji="1" lang="en-US" sz="20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80%</a:t>
            </a: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are replaced with [</a:t>
            </a:r>
            <a:r>
              <a:rPr kumimoji="1" lang="en-US" sz="20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rPr>
              <a:t>MASK</a:t>
            </a: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1" lang="en-US" sz="20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10%</a:t>
            </a: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are replaced with randomly selected tokens, and the remaining </a:t>
            </a:r>
            <a:r>
              <a:rPr kumimoji="1" lang="en-US" sz="2000" b="1"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10%</a:t>
            </a:r>
            <a:r>
              <a:rPr kumimoji="1" lang="en-US" sz="20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are left unchanged.</a:t>
            </a:r>
          </a:p>
        </p:txBody>
      </p:sp>
      <p:grpSp>
        <p:nvGrpSpPr>
          <p:cNvPr id="14" name="Group 13">
            <a:extLst>
              <a:ext uri="{FF2B5EF4-FFF2-40B4-BE49-F238E27FC236}">
                <a16:creationId xmlns:a16="http://schemas.microsoft.com/office/drawing/2014/main" id="{9CA825CE-52D1-83A1-44E8-C2814A264EFC}"/>
              </a:ext>
            </a:extLst>
          </p:cNvPr>
          <p:cNvGrpSpPr/>
          <p:nvPr/>
        </p:nvGrpSpPr>
        <p:grpSpPr>
          <a:xfrm>
            <a:off x="2133600" y="5836920"/>
            <a:ext cx="4704000" cy="640080"/>
            <a:chOff x="2286000" y="6096000"/>
            <a:chExt cx="4704000" cy="640080"/>
          </a:xfrm>
        </p:grpSpPr>
        <p:sp>
          <p:nvSpPr>
            <p:cNvPr id="8" name="Rectangle: Rounded Corners 7">
              <a:extLst>
                <a:ext uri="{FF2B5EF4-FFF2-40B4-BE49-F238E27FC236}">
                  <a16:creationId xmlns:a16="http://schemas.microsoft.com/office/drawing/2014/main" id="{720EA871-D1FF-C4CB-F5A2-7FEB8E34F5D3}"/>
                </a:ext>
              </a:extLst>
            </p:cNvPr>
            <p:cNvSpPr/>
            <p:nvPr/>
          </p:nvSpPr>
          <p:spPr bwMode="auto">
            <a:xfrm>
              <a:off x="2286000" y="6096000"/>
              <a:ext cx="762000" cy="609600"/>
            </a:xfrm>
            <a:prstGeom prst="roundRect">
              <a:avLst/>
            </a:prstGeom>
            <a:solidFill>
              <a:srgbClr val="FFCCCC">
                <a:alpha val="20000"/>
              </a:srgbClr>
            </a:solidFill>
            <a:ln w="19050" cap="flat" cmpd="sng" algn="ctr">
              <a:solidFill>
                <a:srgbClr val="FF99CC"/>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
          <p:nvSpPr>
            <p:cNvPr id="9" name="Rectangle: Rounded Corners 8">
              <a:extLst>
                <a:ext uri="{FF2B5EF4-FFF2-40B4-BE49-F238E27FC236}">
                  <a16:creationId xmlns:a16="http://schemas.microsoft.com/office/drawing/2014/main" id="{CF61E139-8227-A083-B375-5632C20807D6}"/>
                </a:ext>
              </a:extLst>
            </p:cNvPr>
            <p:cNvSpPr/>
            <p:nvPr/>
          </p:nvSpPr>
          <p:spPr bwMode="auto">
            <a:xfrm>
              <a:off x="3886200" y="6126480"/>
              <a:ext cx="762000" cy="609600"/>
            </a:xfrm>
            <a:prstGeom prst="roundRect">
              <a:avLst/>
            </a:prstGeom>
            <a:solidFill>
              <a:srgbClr val="FFCCCC">
                <a:alpha val="20000"/>
              </a:srgbClr>
            </a:solidFill>
            <a:ln w="19050" cap="flat" cmpd="sng" algn="ctr">
              <a:solidFill>
                <a:srgbClr val="FF99CC"/>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
          <p:nvSpPr>
            <p:cNvPr id="10" name="Rectangle: Rounded Corners 9">
              <a:extLst>
                <a:ext uri="{FF2B5EF4-FFF2-40B4-BE49-F238E27FC236}">
                  <a16:creationId xmlns:a16="http://schemas.microsoft.com/office/drawing/2014/main" id="{4BDCC59C-6585-AEDF-BEEB-8301F7F19AC2}"/>
                </a:ext>
              </a:extLst>
            </p:cNvPr>
            <p:cNvSpPr/>
            <p:nvPr/>
          </p:nvSpPr>
          <p:spPr bwMode="auto">
            <a:xfrm>
              <a:off x="6228000" y="6122670"/>
              <a:ext cx="762000" cy="609600"/>
            </a:xfrm>
            <a:prstGeom prst="roundRect">
              <a:avLst/>
            </a:prstGeom>
            <a:solidFill>
              <a:srgbClr val="FFCCCC">
                <a:alpha val="20000"/>
              </a:srgbClr>
            </a:solidFill>
            <a:ln w="19050" cap="flat" cmpd="sng" algn="ctr">
              <a:solidFill>
                <a:srgbClr val="FF99CC"/>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grpSp>
      <p:grpSp>
        <p:nvGrpSpPr>
          <p:cNvPr id="15" name="Group 14">
            <a:extLst>
              <a:ext uri="{FF2B5EF4-FFF2-40B4-BE49-F238E27FC236}">
                <a16:creationId xmlns:a16="http://schemas.microsoft.com/office/drawing/2014/main" id="{900E43AA-AEDF-CD93-8E7F-CE7291F7AA30}"/>
              </a:ext>
            </a:extLst>
          </p:cNvPr>
          <p:cNvGrpSpPr/>
          <p:nvPr/>
        </p:nvGrpSpPr>
        <p:grpSpPr>
          <a:xfrm>
            <a:off x="2171700" y="2688466"/>
            <a:ext cx="4686300" cy="386204"/>
            <a:chOff x="2400300" y="2947546"/>
            <a:chExt cx="4686300" cy="386204"/>
          </a:xfrm>
        </p:grpSpPr>
        <p:sp>
          <p:nvSpPr>
            <p:cNvPr id="11" name="Rectangle: Rounded Corners 10">
              <a:extLst>
                <a:ext uri="{FF2B5EF4-FFF2-40B4-BE49-F238E27FC236}">
                  <a16:creationId xmlns:a16="http://schemas.microsoft.com/office/drawing/2014/main" id="{CEAE4AAB-DF4F-27F5-735C-E2E46AC553E5}"/>
                </a:ext>
              </a:extLst>
            </p:cNvPr>
            <p:cNvSpPr/>
            <p:nvPr/>
          </p:nvSpPr>
          <p:spPr bwMode="auto">
            <a:xfrm>
              <a:off x="2400300" y="2947546"/>
              <a:ext cx="762000" cy="381000"/>
            </a:xfrm>
            <a:prstGeom prst="roundRect">
              <a:avLst/>
            </a:prstGeom>
            <a:solidFill>
              <a:srgbClr val="FFC000">
                <a:alpha val="20000"/>
              </a:srgbClr>
            </a:solidFill>
            <a:ln w="19050" cap="flat" cmpd="sng" algn="ctr">
              <a:solidFill>
                <a:srgbClr val="FFC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
          <p:nvSpPr>
            <p:cNvPr id="12" name="Rectangle: Rounded Corners 11">
              <a:extLst>
                <a:ext uri="{FF2B5EF4-FFF2-40B4-BE49-F238E27FC236}">
                  <a16:creationId xmlns:a16="http://schemas.microsoft.com/office/drawing/2014/main" id="{A3D6185D-93C8-FA0A-B22E-8F6AC29B9059}"/>
                </a:ext>
              </a:extLst>
            </p:cNvPr>
            <p:cNvSpPr/>
            <p:nvPr/>
          </p:nvSpPr>
          <p:spPr bwMode="auto">
            <a:xfrm>
              <a:off x="3962910" y="2952750"/>
              <a:ext cx="762000" cy="381000"/>
            </a:xfrm>
            <a:prstGeom prst="roundRect">
              <a:avLst/>
            </a:prstGeom>
            <a:solidFill>
              <a:srgbClr val="FFC000">
                <a:alpha val="20000"/>
              </a:srgbClr>
            </a:solidFill>
            <a:ln w="19050" cap="flat" cmpd="sng" algn="ctr">
              <a:solidFill>
                <a:srgbClr val="FFC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
          <p:nvSpPr>
            <p:cNvPr id="13" name="Rectangle: Rounded Corners 12">
              <a:extLst>
                <a:ext uri="{FF2B5EF4-FFF2-40B4-BE49-F238E27FC236}">
                  <a16:creationId xmlns:a16="http://schemas.microsoft.com/office/drawing/2014/main" id="{1E1D5515-8C99-E724-DAAF-B92B7543447D}"/>
                </a:ext>
              </a:extLst>
            </p:cNvPr>
            <p:cNvSpPr/>
            <p:nvPr/>
          </p:nvSpPr>
          <p:spPr bwMode="auto">
            <a:xfrm>
              <a:off x="6324600" y="2947546"/>
              <a:ext cx="762000" cy="381000"/>
            </a:xfrm>
            <a:prstGeom prst="roundRect">
              <a:avLst/>
            </a:prstGeom>
            <a:solidFill>
              <a:srgbClr val="FFC000">
                <a:alpha val="20000"/>
              </a:srgbClr>
            </a:solidFill>
            <a:ln w="19050" cap="flat" cmpd="sng" algn="ctr">
              <a:solidFill>
                <a:srgbClr val="FFC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grpSp>
      <p:sp>
        <p:nvSpPr>
          <p:cNvPr id="2" name="Rectangle: Rounded Corners 1">
            <a:extLst>
              <a:ext uri="{FF2B5EF4-FFF2-40B4-BE49-F238E27FC236}">
                <a16:creationId xmlns:a16="http://schemas.microsoft.com/office/drawing/2014/main" id="{524319AA-68BE-F0AB-04C4-AFF6FB5918C4}"/>
              </a:ext>
            </a:extLst>
          </p:cNvPr>
          <p:cNvSpPr/>
          <p:nvPr/>
        </p:nvSpPr>
        <p:spPr bwMode="auto">
          <a:xfrm>
            <a:off x="305821" y="5369629"/>
            <a:ext cx="1083181" cy="640080"/>
          </a:xfrm>
          <a:prstGeom prst="roundRect">
            <a:avLst/>
          </a:prstGeom>
          <a:solidFill>
            <a:srgbClr val="99CCFF">
              <a:alpha val="20000"/>
            </a:srgbClr>
          </a:solidFill>
          <a:ln w="19050" cap="flat" cmpd="sng" algn="ctr">
            <a:solidFill>
              <a:srgbClr val="99CC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53835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3059E519-6ED3-434D-9460-8AF1C75830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3E466-C0E2-4E91-BA42-767AA47827BA}" type="slidenum">
              <a:rPr kumimoji="0" lang="zh-TW" altLang="en-US" sz="1200" b="0" i="0" u="none" strike="noStrike" kern="1200" cap="none" spc="0" normalizeH="0" baseline="0" noProof="0">
                <a:ln>
                  <a:noFill/>
                </a:ln>
                <a:solidFill>
                  <a:srgbClr val="000000"/>
                </a:solidFill>
                <a:effectLst/>
                <a:uLnTx/>
                <a:uFillTx/>
                <a:latin typeface="Arial"/>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TW" sz="12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endParaRPr>
          </a:p>
        </p:txBody>
      </p:sp>
      <p:sp>
        <p:nvSpPr>
          <p:cNvPr id="9220" name="Rectangle 2">
            <a:extLst>
              <a:ext uri="{FF2B5EF4-FFF2-40B4-BE49-F238E27FC236}">
                <a16:creationId xmlns:a16="http://schemas.microsoft.com/office/drawing/2014/main" id="{56EB200D-A95A-4741-9421-427767606B5A}"/>
              </a:ext>
            </a:extLst>
          </p:cNvPr>
          <p:cNvSpPr>
            <a:spLocks noGrp="1" noChangeArrowheads="1"/>
          </p:cNvSpPr>
          <p:nvPr>
            <p:ph type="body" idx="1"/>
          </p:nvPr>
        </p:nvSpPr>
        <p:spPr>
          <a:xfrm>
            <a:off x="609600" y="1554480"/>
            <a:ext cx="10972800" cy="4998720"/>
          </a:xfrm>
        </p:spPr>
        <p:txBody>
          <a:bodyPr/>
          <a:lstStyle/>
          <a:p>
            <a:pPr eaLnBrk="1" hangingPunct="1">
              <a:spcBef>
                <a:spcPts val="600"/>
              </a:spcBef>
            </a:pPr>
            <a:r>
              <a:rPr lang="en-US" altLang="zh-CN" dirty="0"/>
              <a:t>BERT: Masked Language Models </a:t>
            </a:r>
          </a:p>
          <a:p>
            <a:pPr lvl="1" eaLnBrk="1" hangingPunct="1">
              <a:spcBef>
                <a:spcPts val="600"/>
              </a:spcBef>
            </a:pPr>
            <a:r>
              <a:rPr lang="en-US" altLang="zh-CN" dirty="0"/>
              <a:t>Training Tasks: (2) Next Sentence Prediction (NSP)</a:t>
            </a:r>
          </a:p>
          <a:p>
            <a:pPr lvl="1" eaLnBrk="1" hangingPunct="1">
              <a:spcBef>
                <a:spcPts val="600"/>
              </a:spcBef>
            </a:pPr>
            <a:endParaRPr lang="en-US" dirty="0"/>
          </a:p>
          <a:p>
            <a:pPr lvl="1" eaLnBrk="1" hangingPunct="1">
              <a:spcBef>
                <a:spcPts val="600"/>
              </a:spcBef>
            </a:pPr>
            <a:endParaRPr lang="en-US" dirty="0"/>
          </a:p>
          <a:p>
            <a:pPr lvl="1" eaLnBrk="1" hangingPunct="1">
              <a:spcBef>
                <a:spcPts val="600"/>
              </a:spcBef>
            </a:pPr>
            <a:endParaRPr lang="en-US" dirty="0"/>
          </a:p>
          <a:p>
            <a:pPr lvl="1" eaLnBrk="1" hangingPunct="1">
              <a:spcBef>
                <a:spcPts val="600"/>
              </a:spcBef>
            </a:pPr>
            <a:endParaRPr lang="en-US" dirty="0"/>
          </a:p>
          <a:p>
            <a:pPr lvl="1" eaLnBrk="1" hangingPunct="1">
              <a:spcBef>
                <a:spcPts val="600"/>
              </a:spcBef>
            </a:pPr>
            <a:endParaRPr lang="en-US" dirty="0"/>
          </a:p>
          <a:p>
            <a:pPr lvl="1" eaLnBrk="1" hangingPunct="1">
              <a:spcBef>
                <a:spcPts val="600"/>
              </a:spcBef>
            </a:pPr>
            <a:endParaRPr lang="en-US" dirty="0"/>
          </a:p>
          <a:p>
            <a:pPr lvl="1" eaLnBrk="1" hangingPunct="1">
              <a:spcBef>
                <a:spcPts val="600"/>
              </a:spcBef>
            </a:pPr>
            <a:endParaRPr lang="en-US" dirty="0"/>
          </a:p>
          <a:p>
            <a:pPr lvl="1" eaLnBrk="1" hangingPunct="1">
              <a:spcBef>
                <a:spcPts val="600"/>
              </a:spcBef>
            </a:pPr>
            <a:endParaRPr lang="en-US" dirty="0"/>
          </a:p>
          <a:p>
            <a:pPr lvl="1" eaLnBrk="1" hangingPunct="1">
              <a:spcBef>
                <a:spcPts val="1200"/>
              </a:spcBef>
            </a:pPr>
            <a:r>
              <a:rPr lang="en-US" dirty="0"/>
              <a:t>Training Data: </a:t>
            </a:r>
            <a:r>
              <a:rPr lang="en-US" dirty="0" err="1"/>
              <a:t>BooksCorpus</a:t>
            </a:r>
            <a:r>
              <a:rPr lang="en-US" dirty="0"/>
              <a:t> + English Wikipedia </a:t>
            </a:r>
          </a:p>
        </p:txBody>
      </p:sp>
      <p:sp>
        <p:nvSpPr>
          <p:cNvPr id="9221" name="Rectangle 3">
            <a:extLst>
              <a:ext uri="{FF2B5EF4-FFF2-40B4-BE49-F238E27FC236}">
                <a16:creationId xmlns:a16="http://schemas.microsoft.com/office/drawing/2014/main" id="{24E2AEE6-AA6C-4E65-B46D-AD2F62CD725E}"/>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4" name="Picture 3">
            <a:extLst>
              <a:ext uri="{FF2B5EF4-FFF2-40B4-BE49-F238E27FC236}">
                <a16:creationId xmlns:a16="http://schemas.microsoft.com/office/drawing/2014/main" id="{116A9C01-8A83-435E-BD9C-B3CB0445173D}"/>
              </a:ext>
            </a:extLst>
          </p:cNvPr>
          <p:cNvPicPr>
            <a:picLocks noChangeAspect="1"/>
          </p:cNvPicPr>
          <p:nvPr/>
        </p:nvPicPr>
        <p:blipFill>
          <a:blip r:embed="rId3"/>
          <a:stretch>
            <a:fillRect/>
          </a:stretch>
        </p:blipFill>
        <p:spPr>
          <a:xfrm>
            <a:off x="1784859" y="2667000"/>
            <a:ext cx="8622281" cy="3487589"/>
          </a:xfrm>
          <a:prstGeom prst="rect">
            <a:avLst/>
          </a:prstGeom>
        </p:spPr>
      </p:pic>
      <p:sp>
        <p:nvSpPr>
          <p:cNvPr id="5" name="AutoShape 13">
            <a:extLst>
              <a:ext uri="{FF2B5EF4-FFF2-40B4-BE49-F238E27FC236}">
                <a16:creationId xmlns:a16="http://schemas.microsoft.com/office/drawing/2014/main" id="{CB36AA42-8ADD-256B-A0C0-57F97B6AEC3F}"/>
              </a:ext>
            </a:extLst>
          </p:cNvPr>
          <p:cNvSpPr>
            <a:spLocks noChangeArrowheads="1"/>
          </p:cNvSpPr>
          <p:nvPr/>
        </p:nvSpPr>
        <p:spPr bwMode="auto">
          <a:xfrm>
            <a:off x="5943600" y="3124200"/>
            <a:ext cx="2895600" cy="822960"/>
          </a:xfrm>
          <a:prstGeom prst="wedgeRoundRectCallout">
            <a:avLst>
              <a:gd name="adj1" fmla="val -42571"/>
              <a:gd name="adj2" fmla="val 64245"/>
              <a:gd name="adj3" fmla="val 16667"/>
            </a:avLst>
          </a:prstGeom>
          <a:solidFill>
            <a:srgbClr val="FFFFCC"/>
          </a:solidFill>
          <a:ln w="9525">
            <a:solidFill>
              <a:srgbClr val="CC9900"/>
            </a:solidFill>
            <a:miter lim="800000"/>
            <a:headEnd/>
            <a:tailEnd/>
          </a:ln>
        </p:spPr>
        <p:txBody>
          <a:bodyPr anchor="ctr"/>
          <a:lstStyle>
            <a:lvl1pPr>
              <a:defRPr kumimoji="1" sz="1600" b="1">
                <a:solidFill>
                  <a:schemeClr val="tx1"/>
                </a:solidFill>
                <a:latin typeface="Arial" panose="020B0604020202020204" pitchFamily="34" charset="0"/>
                <a:ea typeface="新細明體" panose="02020500000000000000" pitchFamily="18" charset="-120"/>
              </a:defRPr>
            </a:lvl1pPr>
            <a:lvl2pPr marL="742950" indent="-285750">
              <a:defRPr kumimoji="1" sz="1600" b="1">
                <a:solidFill>
                  <a:schemeClr val="tx1"/>
                </a:solidFill>
                <a:latin typeface="Arial" panose="020B0604020202020204" pitchFamily="34" charset="0"/>
                <a:ea typeface="新細明體" panose="02020500000000000000" pitchFamily="18" charset="-120"/>
              </a:defRPr>
            </a:lvl2pPr>
            <a:lvl3pPr marL="1143000" indent="-228600">
              <a:defRPr kumimoji="1" sz="1600" b="1">
                <a:solidFill>
                  <a:schemeClr val="tx1"/>
                </a:solidFill>
                <a:latin typeface="Arial" panose="020B0604020202020204" pitchFamily="34" charset="0"/>
                <a:ea typeface="新細明體" panose="02020500000000000000" pitchFamily="18" charset="-120"/>
              </a:defRPr>
            </a:lvl3pPr>
            <a:lvl4pPr marL="1600200" indent="-228600">
              <a:defRPr kumimoji="1" sz="1600" b="1">
                <a:solidFill>
                  <a:schemeClr val="tx1"/>
                </a:solidFill>
                <a:latin typeface="Arial" panose="020B0604020202020204" pitchFamily="34" charset="0"/>
                <a:ea typeface="新細明體" panose="02020500000000000000" pitchFamily="18" charset="-120"/>
              </a:defRPr>
            </a:lvl4pPr>
            <a:lvl5pPr marL="2057400" indent="-228600">
              <a:defRPr kumimoji="1" sz="1600" b="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b="1">
                <a:solidFill>
                  <a:schemeClr val="tx1"/>
                </a:solidFill>
                <a:latin typeface="Arial" panose="020B0604020202020204" pitchFamily="34" charset="0"/>
                <a:ea typeface="新細明體" panose="02020500000000000000"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2400" b="0" i="0" u="none" strike="noStrike" kern="1200" cap="none" spc="0" normalizeH="0" baseline="0" noProof="0" dirty="0">
                <a:ln>
                  <a:noFill/>
                </a:ln>
                <a:solidFill>
                  <a:srgbClr val="FF0000"/>
                </a:solidFill>
                <a:effectLst/>
                <a:uLnTx/>
                <a:uFillTx/>
                <a:latin typeface="Calibri" panose="020F0502020204030204" pitchFamily="34" charset="0"/>
                <a:ea typeface="新細明體" panose="02020500000000000000" pitchFamily="18" charset="-120"/>
                <a:cs typeface="Calibri" panose="020F0502020204030204" pitchFamily="34" charset="0"/>
              </a:rPr>
              <a:t>Learning Sentence-Level Representation</a:t>
            </a:r>
          </a:p>
        </p:txBody>
      </p:sp>
      <p:sp>
        <p:nvSpPr>
          <p:cNvPr id="2" name="Rectangle: Rounded Corners 1">
            <a:extLst>
              <a:ext uri="{FF2B5EF4-FFF2-40B4-BE49-F238E27FC236}">
                <a16:creationId xmlns:a16="http://schemas.microsoft.com/office/drawing/2014/main" id="{97B0E56C-D77E-712B-D192-2B7AD27A4F13}"/>
              </a:ext>
            </a:extLst>
          </p:cNvPr>
          <p:cNvSpPr/>
          <p:nvPr/>
        </p:nvSpPr>
        <p:spPr bwMode="auto">
          <a:xfrm>
            <a:off x="6095999" y="5849789"/>
            <a:ext cx="762000" cy="304800"/>
          </a:xfrm>
          <a:prstGeom prst="roundRect">
            <a:avLst/>
          </a:prstGeom>
          <a:solidFill>
            <a:srgbClr val="FFCCCC">
              <a:alpha val="20000"/>
            </a:srgbClr>
          </a:solidFill>
          <a:ln w="19050" cap="flat" cmpd="sng" algn="ctr">
            <a:solidFill>
              <a:srgbClr val="FF99CC"/>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
        <p:nvSpPr>
          <p:cNvPr id="3" name="Rectangle: Rounded Corners 2">
            <a:extLst>
              <a:ext uri="{FF2B5EF4-FFF2-40B4-BE49-F238E27FC236}">
                <a16:creationId xmlns:a16="http://schemas.microsoft.com/office/drawing/2014/main" id="{6A3A90B0-277B-88DE-B458-ADDFE369D9C6}"/>
              </a:ext>
            </a:extLst>
          </p:cNvPr>
          <p:cNvSpPr/>
          <p:nvPr/>
        </p:nvSpPr>
        <p:spPr bwMode="auto">
          <a:xfrm>
            <a:off x="2803366" y="5849789"/>
            <a:ext cx="762000" cy="304800"/>
          </a:xfrm>
          <a:prstGeom prst="roundRect">
            <a:avLst/>
          </a:prstGeom>
          <a:solidFill>
            <a:srgbClr val="FFCCCC">
              <a:alpha val="20000"/>
            </a:srgbClr>
          </a:solidFill>
          <a:ln w="19050" cap="flat" cmpd="sng" algn="ctr">
            <a:solidFill>
              <a:srgbClr val="FF99CC"/>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
        <p:nvSpPr>
          <p:cNvPr id="6" name="Rectangle: Rounded Corners 5">
            <a:extLst>
              <a:ext uri="{FF2B5EF4-FFF2-40B4-BE49-F238E27FC236}">
                <a16:creationId xmlns:a16="http://schemas.microsoft.com/office/drawing/2014/main" id="{2E91F449-47CD-324B-4F83-8EC75DFDFFC2}"/>
              </a:ext>
            </a:extLst>
          </p:cNvPr>
          <p:cNvSpPr/>
          <p:nvPr/>
        </p:nvSpPr>
        <p:spPr bwMode="auto">
          <a:xfrm>
            <a:off x="1737360" y="5176730"/>
            <a:ext cx="1005840" cy="766869"/>
          </a:xfrm>
          <a:prstGeom prst="roundRect">
            <a:avLst/>
          </a:prstGeom>
          <a:solidFill>
            <a:srgbClr val="99CCFF">
              <a:alpha val="20000"/>
            </a:srgbClr>
          </a:solidFill>
          <a:ln w="19050" cap="flat" cmpd="sng" algn="ctr">
            <a:solidFill>
              <a:srgbClr val="99CC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
        <p:nvSpPr>
          <p:cNvPr id="7" name="Rectangle: Rounded Corners 6">
            <a:extLst>
              <a:ext uri="{FF2B5EF4-FFF2-40B4-BE49-F238E27FC236}">
                <a16:creationId xmlns:a16="http://schemas.microsoft.com/office/drawing/2014/main" id="{650F3AF6-578D-E2C6-CE2A-79C67B06C887}"/>
              </a:ext>
            </a:extLst>
          </p:cNvPr>
          <p:cNvSpPr/>
          <p:nvPr/>
        </p:nvSpPr>
        <p:spPr bwMode="auto">
          <a:xfrm>
            <a:off x="3337560" y="2571940"/>
            <a:ext cx="457200" cy="381000"/>
          </a:xfrm>
          <a:prstGeom prst="roundRect">
            <a:avLst/>
          </a:prstGeom>
          <a:solidFill>
            <a:srgbClr val="FFC000">
              <a:alpha val="20000"/>
            </a:srgbClr>
          </a:solidFill>
          <a:ln w="19050" cap="flat" cmpd="sng" algn="ctr">
            <a:solidFill>
              <a:srgbClr val="FFC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72525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65759-57D0-6342-2F31-234969326B8E}"/>
            </a:ext>
          </a:extLst>
        </p:cNvPr>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BF647B41-521E-8E87-835F-9C33A88C9AF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panose="020B0604020202020204" pitchFamily="34" charset="0"/>
                <a:ea typeface="新細明體" panose="02020500000000000000" pitchFamily="18" charset="-120"/>
              </a:defRPr>
            </a:lvl1pPr>
            <a:lvl2pPr marL="742950" indent="-285750">
              <a:defRPr kumimoji="1" sz="1600">
                <a:solidFill>
                  <a:schemeClr val="tx1"/>
                </a:solidFill>
                <a:latin typeface="Arial" panose="020B0604020202020204" pitchFamily="34" charset="0"/>
                <a:ea typeface="新細明體" panose="02020500000000000000" pitchFamily="18" charset="-120"/>
              </a:defRPr>
            </a:lvl2pPr>
            <a:lvl3pPr marL="1143000" indent="-228600">
              <a:defRPr kumimoji="1" sz="1600">
                <a:solidFill>
                  <a:schemeClr val="tx1"/>
                </a:solidFill>
                <a:latin typeface="Arial" panose="020B0604020202020204" pitchFamily="34" charset="0"/>
                <a:ea typeface="新細明體" panose="02020500000000000000" pitchFamily="18" charset="-120"/>
              </a:defRPr>
            </a:lvl3pPr>
            <a:lvl4pPr marL="1600200" indent="-228600">
              <a:defRPr kumimoji="1" sz="1600">
                <a:solidFill>
                  <a:schemeClr val="tx1"/>
                </a:solidFill>
                <a:latin typeface="Arial" panose="020B0604020202020204" pitchFamily="34" charset="0"/>
                <a:ea typeface="新細明體" panose="02020500000000000000" pitchFamily="18" charset="-120"/>
              </a:defRPr>
            </a:lvl4pPr>
            <a:lvl5pPr marL="2057400" indent="-228600">
              <a:defRPr kumimoji="1" sz="16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新細明體" panose="02020500000000000000" pitchFamily="18" charset="-120"/>
              </a:defRPr>
            </a:lvl9pPr>
          </a:lstStyle>
          <a:p>
            <a:fld id="{C833E466-C0E2-4E91-BA42-767AA47827BA}" type="slidenum">
              <a:rPr kumimoji="0" lang="zh-TW" altLang="en-US" sz="1200">
                <a:latin typeface="+mn-lt"/>
              </a:rPr>
              <a:pPr/>
              <a:t>9</a:t>
            </a:fld>
            <a:endParaRPr kumimoji="0" lang="en-US" altLang="zh-TW" sz="1200">
              <a:latin typeface="+mn-lt"/>
            </a:endParaRPr>
          </a:p>
        </p:txBody>
      </p:sp>
      <p:sp>
        <p:nvSpPr>
          <p:cNvPr id="9220" name="Rectangle 2">
            <a:extLst>
              <a:ext uri="{FF2B5EF4-FFF2-40B4-BE49-F238E27FC236}">
                <a16:creationId xmlns:a16="http://schemas.microsoft.com/office/drawing/2014/main" id="{848FE57B-6CD9-0C2F-9C1B-246423BC9351}"/>
              </a:ext>
            </a:extLst>
          </p:cNvPr>
          <p:cNvSpPr>
            <a:spLocks noGrp="1" noChangeArrowheads="1"/>
          </p:cNvSpPr>
          <p:nvPr>
            <p:ph type="body" idx="1"/>
          </p:nvPr>
        </p:nvSpPr>
        <p:spPr>
          <a:xfrm>
            <a:off x="609600" y="1554480"/>
            <a:ext cx="10972800" cy="4876800"/>
          </a:xfrm>
        </p:spPr>
        <p:txBody>
          <a:bodyPr/>
          <a:lstStyle/>
          <a:p>
            <a:pPr eaLnBrk="1" hangingPunct="1">
              <a:spcBef>
                <a:spcPts val="600"/>
              </a:spcBef>
            </a:pPr>
            <a:r>
              <a:rPr lang="en-US" altLang="zh-CN" dirty="0"/>
              <a:t>BERT: Masked Language Models  </a:t>
            </a:r>
          </a:p>
          <a:p>
            <a:pPr lvl="1" eaLnBrk="1" hangingPunct="1">
              <a:spcBef>
                <a:spcPts val="600"/>
              </a:spcBef>
            </a:pPr>
            <a:r>
              <a:rPr lang="en-US" altLang="zh-CN" dirty="0"/>
              <a:t>Pre-Training and Fine-Turning</a:t>
            </a:r>
            <a:endParaRPr lang="en-US" sz="2800" dirty="0">
              <a:latin typeface="Calibri" charset="0"/>
            </a:endParaRPr>
          </a:p>
        </p:txBody>
      </p:sp>
      <p:sp>
        <p:nvSpPr>
          <p:cNvPr id="9221" name="Rectangle 3">
            <a:extLst>
              <a:ext uri="{FF2B5EF4-FFF2-40B4-BE49-F238E27FC236}">
                <a16:creationId xmlns:a16="http://schemas.microsoft.com/office/drawing/2014/main" id="{CB228389-3B55-ABC4-1A52-0AD9FE1B5DD8}"/>
              </a:ext>
            </a:extLst>
          </p:cNvPr>
          <p:cNvSpPr>
            <a:spLocks noGrp="1" noChangeArrowheads="1"/>
          </p:cNvSpPr>
          <p:nvPr>
            <p:ph type="title"/>
          </p:nvPr>
        </p:nvSpPr>
        <p:spPr/>
        <p:txBody>
          <a:bodyPr/>
          <a:lstStyle/>
          <a:p>
            <a:pPr marL="342900" indent="-342900" eaLnBrk="1" hangingPunct="1">
              <a:spcBef>
                <a:spcPts val="600"/>
              </a:spcBef>
            </a:pPr>
            <a:r>
              <a:rPr lang="en-US" altLang="zh-CN" sz="4000" dirty="0"/>
              <a:t>Pre-Trained Language Models</a:t>
            </a:r>
          </a:p>
        </p:txBody>
      </p:sp>
      <p:pic>
        <p:nvPicPr>
          <p:cNvPr id="5" name="Picture 4">
            <a:extLst>
              <a:ext uri="{FF2B5EF4-FFF2-40B4-BE49-F238E27FC236}">
                <a16:creationId xmlns:a16="http://schemas.microsoft.com/office/drawing/2014/main" id="{7B3406FE-BDEF-595F-D217-030782F1303E}"/>
              </a:ext>
            </a:extLst>
          </p:cNvPr>
          <p:cNvPicPr>
            <a:picLocks noChangeAspect="1"/>
          </p:cNvPicPr>
          <p:nvPr/>
        </p:nvPicPr>
        <p:blipFill>
          <a:blip r:embed="rId3"/>
          <a:stretch>
            <a:fillRect/>
          </a:stretch>
        </p:blipFill>
        <p:spPr>
          <a:xfrm>
            <a:off x="1524000" y="2591906"/>
            <a:ext cx="9144000" cy="3304247"/>
          </a:xfrm>
          <a:prstGeom prst="rect">
            <a:avLst/>
          </a:prstGeom>
        </p:spPr>
      </p:pic>
      <p:sp>
        <p:nvSpPr>
          <p:cNvPr id="9" name="矩形 3">
            <a:extLst>
              <a:ext uri="{FF2B5EF4-FFF2-40B4-BE49-F238E27FC236}">
                <a16:creationId xmlns:a16="http://schemas.microsoft.com/office/drawing/2014/main" id="{55A0F667-DCFD-DC31-7EB6-D91511BD4C59}"/>
              </a:ext>
            </a:extLst>
          </p:cNvPr>
          <p:cNvSpPr/>
          <p:nvPr/>
        </p:nvSpPr>
        <p:spPr>
          <a:xfrm>
            <a:off x="6972782" y="6051044"/>
            <a:ext cx="2933218" cy="400110"/>
          </a:xfrm>
          <a:prstGeom prst="rect">
            <a:avLst/>
          </a:prstGeom>
        </p:spPr>
        <p:txBody>
          <a:bodyPr wrap="square">
            <a:spAutoFit/>
          </a:bodyPr>
          <a:lstStyle/>
          <a:p>
            <a:r>
              <a:rPr lang="en-US" altLang="zh-CN" sz="2000" dirty="0">
                <a:solidFill>
                  <a:srgbClr val="FF0000"/>
                </a:solidFill>
                <a:latin typeface="Calibri" panose="020F0502020204030204" pitchFamily="34" charset="0"/>
                <a:cs typeface="Calibri" panose="020F0502020204030204" pitchFamily="34" charset="0"/>
              </a:rPr>
              <a:t>Supervised</a:t>
            </a:r>
            <a:r>
              <a:rPr lang="en-US" altLang="zh-CN" sz="2000" dirty="0">
                <a:latin typeface="Calibri" panose="020F0502020204030204" pitchFamily="34" charset="0"/>
                <a:cs typeface="Calibri" panose="020F0502020204030204" pitchFamily="34" charset="0"/>
              </a:rPr>
              <a:t> Fine-Turning</a:t>
            </a:r>
            <a:endParaRPr lang="en-US" sz="2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FF6916F-7AF6-2920-1ED4-7627C8A26518}"/>
              </a:ext>
            </a:extLst>
          </p:cNvPr>
          <p:cNvSpPr txBox="1"/>
          <p:nvPr/>
        </p:nvSpPr>
        <p:spPr>
          <a:xfrm>
            <a:off x="1994704" y="6048345"/>
            <a:ext cx="3124200" cy="400110"/>
          </a:xfrm>
          <a:prstGeom prst="rect">
            <a:avLst/>
          </a:prstGeom>
          <a:noFill/>
        </p:spPr>
        <p:txBody>
          <a:bodyPr wrap="square">
            <a:spAutoFit/>
          </a:bodyPr>
          <a:lstStyle/>
          <a:p>
            <a:pPr>
              <a:defRPr/>
            </a:pPr>
            <a:r>
              <a:rPr lang="en-US" altLang="zh-CN" sz="2000" dirty="0">
                <a:solidFill>
                  <a:srgbClr val="FF0000"/>
                </a:solidFill>
                <a:latin typeface="Calibri" panose="020F0502020204030204" pitchFamily="34" charset="0"/>
                <a:cs typeface="Calibri" panose="020F0502020204030204" pitchFamily="34" charset="0"/>
              </a:rPr>
              <a:t>Self-supervised</a:t>
            </a:r>
            <a:r>
              <a:rPr lang="en-US" altLang="zh-CN" sz="2000" dirty="0">
                <a:solidFill>
                  <a:srgbClr val="000000"/>
                </a:solidFill>
                <a:latin typeface="Calibri" panose="020F0502020204030204" pitchFamily="34" charset="0"/>
                <a:cs typeface="Calibri" panose="020F0502020204030204" pitchFamily="34" charset="0"/>
              </a:rPr>
              <a:t> Pre-training</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990381"/>
      </p:ext>
    </p:extLst>
  </p:cSld>
  <p:clrMapOvr>
    <a:masterClrMapping/>
  </p:clrMapOvr>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GB" sz="16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GB" sz="16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GB" sz="16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n-GB" sz="16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Pixel</Template>
  <TotalTime>19428</TotalTime>
  <Words>9030</Words>
  <Application>Microsoft Office PowerPoint</Application>
  <PresentationFormat>Widescreen</PresentationFormat>
  <Paragraphs>778</Paragraphs>
  <Slides>67</Slides>
  <Notes>67</Notes>
  <HiddenSlides>0</HiddenSlides>
  <MMClips>5</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67</vt:i4>
      </vt:variant>
    </vt:vector>
  </HeadingPairs>
  <TitlesOfParts>
    <vt:vector size="85" baseType="lpstr">
      <vt:lpstr>CMMI10</vt:lpstr>
      <vt:lpstr>KaiTi</vt:lpstr>
      <vt:lpstr>Lucida Grande</vt:lpstr>
      <vt:lpstr>NimbusMonL-Regu</vt:lpstr>
      <vt:lpstr>NimbusRomNo9L-Medi</vt:lpstr>
      <vt:lpstr>NimbusRomNo9L-Regu</vt:lpstr>
      <vt:lpstr>Optima-Regular</vt:lpstr>
      <vt:lpstr>Arial</vt:lpstr>
      <vt:lpstr>Arial Black</vt:lpstr>
      <vt:lpstr>Arial Narrow</vt:lpstr>
      <vt:lpstr>Calibri</vt:lpstr>
      <vt:lpstr>Cambria Math</vt:lpstr>
      <vt:lpstr>Century Schoolbook</vt:lpstr>
      <vt:lpstr>Lucida Handwriting</vt:lpstr>
      <vt:lpstr>Times New Roman</vt:lpstr>
      <vt:lpstr>Wingdings</vt:lpstr>
      <vt:lpstr>Pixel</vt:lpstr>
      <vt:lpstr>1_Pixel</vt:lpstr>
      <vt:lpstr>PowerPoint Presentation</vt:lpstr>
      <vt:lpstr>PowerPoint Presentation</vt:lpstr>
      <vt:lpstr>Outline</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PowerPoint Presentation</vt:lpstr>
      <vt:lpstr>Pre-Trained Language Models</vt:lpstr>
      <vt:lpstr>Pre-Trained Language Models</vt:lpstr>
      <vt:lpstr>PowerPoint Presentation</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Pre-Trained Language Models</vt:lpstr>
      <vt:lpstr>Large Language Models</vt:lpstr>
      <vt:lpstr>PowerPoint Presentation</vt:lpstr>
      <vt:lpstr>Large Language Models</vt:lpstr>
      <vt:lpstr>PowerPoint Presentation</vt:lpstr>
      <vt:lpstr>Large Language Models</vt:lpstr>
      <vt:lpstr>Large Language Models</vt:lpstr>
      <vt:lpstr>Large Language Models</vt:lpstr>
      <vt:lpstr>Large Language Models</vt:lpstr>
      <vt:lpstr>Large Language Models</vt:lpstr>
      <vt:lpstr>Large Language Models</vt:lpstr>
      <vt:lpstr>Large Language Models</vt:lpstr>
      <vt:lpstr>Large Language Models</vt:lpstr>
      <vt:lpstr>Large Language Models</vt:lpstr>
      <vt:lpstr>Large Language Models</vt:lpstr>
      <vt:lpstr>References</vt:lpstr>
      <vt:lpstr>References</vt:lpstr>
      <vt:lpstr>References</vt:lpstr>
      <vt:lpstr>References</vt:lpstr>
      <vt:lpstr>References</vt:lpstr>
      <vt:lpstr>PowerPoint Presentation</vt:lpstr>
      <vt:lpstr>Pre-Trained Language Models</vt:lpstr>
      <vt:lpstr>Large Language Models</vt:lpstr>
    </vt:vector>
  </TitlesOfParts>
  <Company>HKPU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COMP423P</dc:title>
  <dc:creator>HKPU</dc:creator>
  <cp:lastModifiedBy>Li, Wenjie [COMP]</cp:lastModifiedBy>
  <cp:revision>2626</cp:revision>
  <cp:lastPrinted>2024-04-08T05:45:23Z</cp:lastPrinted>
  <dcterms:created xsi:type="dcterms:W3CDTF">2003-01-14T06:41:15Z</dcterms:created>
  <dcterms:modified xsi:type="dcterms:W3CDTF">2025-02-25T08:07:06Z</dcterms:modified>
</cp:coreProperties>
</file>